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2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FFD535-8A6F-4B37-AA0C-E0D671517E51}" type="datetimeFigureOut">
              <a:rPr lang="en-GB" smtClean="0"/>
              <a:t>08/05/2014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9B999C-C5BB-4ACE-8C3D-9C0C884AF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345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852834-795B-4957-8B64-653F56276EA5}" type="slidenum">
              <a:rPr lang="en-GB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681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867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3974" y="620713"/>
            <a:ext cx="2042746" cy="5903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1339" y="620713"/>
            <a:ext cx="5991958" cy="5903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784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948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1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1083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1338" y="1981211"/>
            <a:ext cx="4016620" cy="454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8640" y="1981211"/>
            <a:ext cx="4018085" cy="454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175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5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5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75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017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1028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6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3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679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6893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rgbClr val="0099F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1344" y="620713"/>
            <a:ext cx="8175381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1344" y="1981211"/>
            <a:ext cx="8175381" cy="454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</p:txBody>
      </p:sp>
      <p:sp>
        <p:nvSpPr>
          <p:cNvPr id="3087" name="Rectangle 15"/>
          <p:cNvSpPr>
            <a:spLocks noChangeArrowheads="1"/>
          </p:cNvSpPr>
          <p:nvPr userDrawn="1"/>
        </p:nvSpPr>
        <p:spPr bwMode="auto">
          <a:xfrm>
            <a:off x="-14654" y="-26988"/>
            <a:ext cx="9144000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3096" name="Object 24"/>
          <p:cNvGraphicFramePr>
            <a:graphicFrameLocks noChangeAspect="1"/>
          </p:cNvGraphicFramePr>
          <p:nvPr userDrawn="1"/>
        </p:nvGraphicFramePr>
        <p:xfrm>
          <a:off x="7999535" y="115888"/>
          <a:ext cx="1025769" cy="1338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Image" r:id="rId14" imgW="8689024" imgH="10463415" progId="Photoshop.Image.4">
                  <p:embed/>
                </p:oleObj>
              </mc:Choice>
              <mc:Fallback>
                <p:oleObj name="Image" r:id="rId14" imgW="8689024" imgH="10463415" progId="Photoshop.Image.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99535" y="115888"/>
                        <a:ext cx="1025769" cy="1338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9866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05000"/>
            <a:ext cx="7772400" cy="1143000"/>
          </a:xfrm>
        </p:spPr>
        <p:txBody>
          <a:bodyPr/>
          <a:lstStyle/>
          <a:p>
            <a:r>
              <a:rPr lang="en-GB" dirty="0" smtClean="0"/>
              <a:t>Presenting Evidence of Success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33825"/>
            <a:ext cx="6400800" cy="863600"/>
          </a:xfrm>
        </p:spPr>
        <p:txBody>
          <a:bodyPr/>
          <a:lstStyle/>
          <a:p>
            <a:endParaRPr lang="en-GB" dirty="0">
              <a:latin typeface="+mj-lt"/>
            </a:endParaRPr>
          </a:p>
        </p:txBody>
      </p:sp>
      <p:grpSp>
        <p:nvGrpSpPr>
          <p:cNvPr id="2073" name="Group 25"/>
          <p:cNvGrpSpPr>
            <a:grpSpLocks/>
          </p:cNvGrpSpPr>
          <p:nvPr/>
        </p:nvGrpSpPr>
        <p:grpSpPr bwMode="auto">
          <a:xfrm>
            <a:off x="0" y="5181600"/>
            <a:ext cx="9144000" cy="1676400"/>
            <a:chOff x="0" y="3264"/>
            <a:chExt cx="6240" cy="1056"/>
          </a:xfrm>
        </p:grpSpPr>
        <p:pic>
          <p:nvPicPr>
            <p:cNvPr id="2068" name="Picture 20" descr="12-013 butterfly genus Diaethria resized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276"/>
              <a:ext cx="1392" cy="1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 descr="12-034 SEA training in biophys field tech - Lang Sen res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" y="3276"/>
              <a:ext cx="1392" cy="1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9" name="Picture 21" descr="11-018 axolot2 resized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48" y="3276"/>
              <a:ext cx="1392" cy="1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 descr="11-025 Katunsky ridge central Altai res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3280"/>
              <a:ext cx="1632" cy="10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 descr="12-009 Gambia monkey resized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3264"/>
              <a:ext cx="706" cy="10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9569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Means of Verification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+mj-lt"/>
              </a:rPr>
              <a:t>Identified sources of evidence you will use to verify your projects success</a:t>
            </a:r>
          </a:p>
          <a:p>
            <a:r>
              <a:rPr lang="en-GB" dirty="0" smtClean="0">
                <a:latin typeface="+mj-lt"/>
              </a:rPr>
              <a:t>How outputs and achievements are measured</a:t>
            </a:r>
          </a:p>
          <a:p>
            <a:r>
              <a:rPr lang="en-GB" dirty="0" smtClean="0">
                <a:latin typeface="+mj-lt"/>
              </a:rPr>
              <a:t>Projects expected to submit these means of verification with your annual report and final report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20462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1143000"/>
          </a:xfrm>
        </p:spPr>
        <p:txBody>
          <a:bodyPr/>
          <a:lstStyle/>
          <a:p>
            <a:r>
              <a:rPr lang="en-GB" dirty="0" smtClean="0"/>
              <a:t>Types of material that can be used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latin typeface="+mj-lt"/>
              </a:rPr>
              <a:t>Generated by project</a:t>
            </a:r>
            <a:endParaRPr lang="en-GB" dirty="0">
              <a:latin typeface="+mj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>
                <a:latin typeface="+mj-lt"/>
              </a:rPr>
              <a:t>Project deliverables i.e.</a:t>
            </a:r>
          </a:p>
          <a:p>
            <a:pPr lvl="1"/>
            <a:r>
              <a:rPr lang="en-GB" dirty="0" smtClean="0">
                <a:latin typeface="+mj-lt"/>
              </a:rPr>
              <a:t>Peer review papers &amp; citations</a:t>
            </a:r>
          </a:p>
          <a:p>
            <a:pPr lvl="1"/>
            <a:r>
              <a:rPr lang="en-GB" dirty="0" smtClean="0">
                <a:latin typeface="+mj-lt"/>
              </a:rPr>
              <a:t>Workshop proceedings</a:t>
            </a:r>
          </a:p>
          <a:p>
            <a:pPr lvl="1"/>
            <a:r>
              <a:rPr lang="en-GB" dirty="0" smtClean="0">
                <a:latin typeface="+mj-lt"/>
              </a:rPr>
              <a:t>Survey reports</a:t>
            </a:r>
          </a:p>
          <a:p>
            <a:pPr lvl="1"/>
            <a:r>
              <a:rPr lang="en-GB" dirty="0" smtClean="0">
                <a:latin typeface="+mj-lt"/>
              </a:rPr>
              <a:t>Photos</a:t>
            </a:r>
          </a:p>
          <a:p>
            <a:pPr lvl="1"/>
            <a:r>
              <a:rPr lang="en-GB" dirty="0" smtClean="0">
                <a:latin typeface="+mj-lt"/>
              </a:rPr>
              <a:t>Videos</a:t>
            </a:r>
          </a:p>
          <a:p>
            <a:pPr lvl="1"/>
            <a:r>
              <a:rPr lang="en-GB" dirty="0" smtClean="0">
                <a:latin typeface="+mj-lt"/>
              </a:rPr>
              <a:t>Website hits/ downloads</a:t>
            </a:r>
            <a:endParaRPr lang="en-GB" dirty="0">
              <a:latin typeface="+mj-lt"/>
            </a:endParaRPr>
          </a:p>
          <a:p>
            <a:pPr lvl="1"/>
            <a:endParaRPr lang="en-GB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>
                <a:latin typeface="+mj-lt"/>
              </a:rPr>
              <a:t>External to project</a:t>
            </a:r>
            <a:endParaRPr lang="en-GB" dirty="0">
              <a:latin typeface="+mj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>
                <a:latin typeface="+mj-lt"/>
              </a:rPr>
              <a:t>Government data</a:t>
            </a:r>
          </a:p>
          <a:p>
            <a:r>
              <a:rPr lang="en-GB" dirty="0" smtClean="0">
                <a:latin typeface="+mj-lt"/>
              </a:rPr>
              <a:t>Committee meeting minutes</a:t>
            </a:r>
          </a:p>
          <a:p>
            <a:r>
              <a:rPr lang="en-GB" dirty="0" smtClean="0">
                <a:latin typeface="+mj-lt"/>
              </a:rPr>
              <a:t>Independent produced reports</a:t>
            </a:r>
          </a:p>
          <a:p>
            <a:r>
              <a:rPr lang="en-GB" dirty="0" smtClean="0">
                <a:latin typeface="+mj-lt"/>
              </a:rPr>
              <a:t>Red list reports</a:t>
            </a:r>
          </a:p>
          <a:p>
            <a:r>
              <a:rPr lang="en-GB" dirty="0" smtClean="0">
                <a:latin typeface="+mj-lt"/>
              </a:rPr>
              <a:t>CITES reports</a:t>
            </a:r>
          </a:p>
          <a:p>
            <a:r>
              <a:rPr lang="en-GB" dirty="0" smtClean="0">
                <a:latin typeface="+mj-lt"/>
              </a:rPr>
              <a:t>CBD reports</a:t>
            </a:r>
          </a:p>
          <a:p>
            <a:r>
              <a:rPr lang="en-GB" dirty="0" smtClean="0">
                <a:latin typeface="+mj-lt"/>
              </a:rPr>
              <a:t>CMS reports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4118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points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+mj-lt"/>
              </a:rPr>
              <a:t>Material produced by external sources is a stronger source of evidence than project produced materials</a:t>
            </a:r>
          </a:p>
          <a:p>
            <a:r>
              <a:rPr lang="en-GB" dirty="0" smtClean="0">
                <a:latin typeface="+mj-lt"/>
              </a:rPr>
              <a:t>However – control over timing of release of these materials is harder to predict</a:t>
            </a:r>
          </a:p>
          <a:p>
            <a:r>
              <a:rPr lang="en-GB" dirty="0" smtClean="0">
                <a:latin typeface="+mj-lt"/>
              </a:rPr>
              <a:t>A mix is suggested</a:t>
            </a:r>
          </a:p>
          <a:p>
            <a:r>
              <a:rPr lang="en-GB" dirty="0" smtClean="0">
                <a:latin typeface="+mj-lt"/>
              </a:rPr>
              <a:t>You may need to offer multiple means of verification for one indicator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8374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345" y="620713"/>
            <a:ext cx="7649048" cy="1143000"/>
          </a:xfrm>
        </p:spPr>
        <p:txBody>
          <a:bodyPr/>
          <a:lstStyle/>
          <a:p>
            <a:r>
              <a:rPr lang="en-GB" dirty="0" smtClean="0"/>
              <a:t>Using your evidence to promote your success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latin typeface="+mj-lt"/>
              </a:rPr>
              <a:t>The Darwin Initiative reports should not be your only audience when promoting the success of your project- there are many ways of promoting your project and the Darwin Initiative </a:t>
            </a:r>
          </a:p>
          <a:p>
            <a:r>
              <a:rPr lang="en-GB" sz="2400" dirty="0" smtClean="0">
                <a:latin typeface="+mj-lt"/>
              </a:rPr>
              <a:t>Consider:</a:t>
            </a:r>
          </a:p>
          <a:p>
            <a:pPr lvl="1"/>
            <a:r>
              <a:rPr lang="en-GB" sz="2400" dirty="0" smtClean="0">
                <a:latin typeface="+mj-lt"/>
              </a:rPr>
              <a:t>Who is your audience?</a:t>
            </a:r>
          </a:p>
          <a:p>
            <a:pPr lvl="1"/>
            <a:r>
              <a:rPr lang="en-GB" sz="2400" dirty="0" smtClean="0">
                <a:latin typeface="+mj-lt"/>
              </a:rPr>
              <a:t>In what format do they use/read/digest evidence?</a:t>
            </a:r>
          </a:p>
          <a:p>
            <a:pPr lvl="1"/>
            <a:r>
              <a:rPr lang="en-GB" sz="2400" dirty="0" smtClean="0">
                <a:latin typeface="+mj-lt"/>
              </a:rPr>
              <a:t>When could you best present your material (leverage)?</a:t>
            </a:r>
          </a:p>
          <a:p>
            <a:pPr lvl="1"/>
            <a:r>
              <a:rPr lang="en-GB" sz="2400" dirty="0" smtClean="0">
                <a:latin typeface="+mj-lt"/>
              </a:rPr>
              <a:t>What language should you use (technical vs. layman)</a:t>
            </a:r>
            <a:endParaRPr lang="en-GB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75081988"/>
      </p:ext>
    </p:extLst>
  </p:cSld>
  <p:clrMapOvr>
    <a:masterClrMapping/>
  </p:clrMapOvr>
</p:sld>
</file>

<file path=ppt/theme/theme1.xml><?xml version="1.0" encoding="utf-8"?>
<a:theme xmlns:a="http://schemas.openxmlformats.org/drawingml/2006/main" name="ECTF-Master with tree wallpaper">
  <a:themeElements>
    <a:clrScheme name="ECTF-Master with tree wallpap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CTF-Master with tree wallpaper">
      <a:majorFont>
        <a:latin typeface="Arial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CTF-Master with tree wallpap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TF-Master with tree wallpap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209</Words>
  <Application>Microsoft Office PowerPoint</Application>
  <PresentationFormat>On-screen Show (4:3)</PresentationFormat>
  <Paragraphs>35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ECTF-Master with tree wallpaper</vt:lpstr>
      <vt:lpstr>Image</vt:lpstr>
      <vt:lpstr>Presenting Evidence of Success</vt:lpstr>
      <vt:lpstr>Means of Verification</vt:lpstr>
      <vt:lpstr>Types of material that can be used</vt:lpstr>
      <vt:lpstr>Key points</vt:lpstr>
      <vt:lpstr>Using your evidence to promote your success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Darwin Initiative</dc:title>
  <dc:creator>Lesley King</dc:creator>
  <cp:lastModifiedBy>Joanne Gordon</cp:lastModifiedBy>
  <cp:revision>13</cp:revision>
  <dcterms:created xsi:type="dcterms:W3CDTF">2012-03-19T11:33:57Z</dcterms:created>
  <dcterms:modified xsi:type="dcterms:W3CDTF">2014-05-08T14:14:14Z</dcterms:modified>
</cp:coreProperties>
</file>