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70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03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92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56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17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21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0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6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98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0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65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92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+mj-lt"/>
              </a:rPr>
              <a:t>Communicating Effectively</a:t>
            </a:r>
            <a:endParaRPr lang="en-GB" dirty="0">
              <a:latin typeface="+mj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 smtClean="0"/>
              <a:t>Being strategic</a:t>
            </a:r>
            <a:endParaRPr lang="en-GB" sz="36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71112A"/>
          </a:solidFill>
          <a:ln>
            <a:solidFill>
              <a:srgbClr val="7111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5373216"/>
            <a:ext cx="4572000" cy="1484784"/>
          </a:xfrm>
          <a:prstGeom prst="rect">
            <a:avLst/>
          </a:prstGeom>
          <a:solidFill>
            <a:srgbClr val="71112A"/>
          </a:solidFill>
          <a:ln>
            <a:solidFill>
              <a:srgbClr val="7111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2" descr="N:\Projects\World\DEFRA\Darwin\Darwin Administration\Templates and Stationery\Logos\Darwin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3" y="-83378"/>
            <a:ext cx="1432526" cy="159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:\Projects\World\DEFRA\Darwin\Darwin Administration\Templates and Stationery\Logos\Defra_CMYK_SML_A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978" y="5373216"/>
            <a:ext cx="1947420" cy="126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N:\Projects\World\DEFRA\Darwin\Darwin Administration\Templates and Stationery\Logos\DFID UK aid logo set and standards for designers\Standard Logo with Strapline\UK AID - Standard - 4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371" y="5373216"/>
            <a:ext cx="1194965" cy="126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82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Communicating effectively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402832" cy="3921299"/>
          </a:xfrm>
        </p:spPr>
        <p:txBody>
          <a:bodyPr/>
          <a:lstStyle/>
          <a:p>
            <a:r>
              <a:rPr lang="en-GB" dirty="0"/>
              <a:t>Why communicate?</a:t>
            </a:r>
          </a:p>
          <a:p>
            <a:r>
              <a:rPr lang="en-GB" dirty="0"/>
              <a:t>Why a strategy?</a:t>
            </a:r>
          </a:p>
          <a:p>
            <a:r>
              <a:rPr lang="en-GB" dirty="0"/>
              <a:t>Key elements in a </a:t>
            </a:r>
            <a:r>
              <a:rPr lang="en-GB" dirty="0" smtClean="0"/>
              <a:t>communications strategy</a:t>
            </a:r>
            <a:endParaRPr lang="en-GB" dirty="0"/>
          </a:p>
          <a:p>
            <a:r>
              <a:rPr lang="en-GB" dirty="0"/>
              <a:t>Thinking about influencing change</a:t>
            </a:r>
          </a:p>
          <a:p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22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564904"/>
            <a:ext cx="4108525" cy="2739016"/>
          </a:xfrm>
        </p:spPr>
      </p:pic>
    </p:spTree>
    <p:extLst>
      <p:ext uri="{BB962C8B-B14F-4D97-AF65-F5344CB8AC3E}">
        <p14:creationId xmlns:p14="http://schemas.microsoft.com/office/powerpoint/2010/main" val="232154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Why communicate?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600" dirty="0"/>
              <a:t>Reasons may vary for each project: e.g.</a:t>
            </a:r>
          </a:p>
          <a:p>
            <a:r>
              <a:rPr lang="en-GB" sz="3600" dirty="0"/>
              <a:t>To ENGAGE stakeholders in your project and its results</a:t>
            </a:r>
          </a:p>
          <a:p>
            <a:r>
              <a:rPr lang="en-GB" sz="3600" dirty="0"/>
              <a:t>To INFLUENCE people, and change their behaviour to support or take up your results</a:t>
            </a:r>
          </a:p>
          <a:p>
            <a:r>
              <a:rPr lang="en-GB" sz="3600" dirty="0"/>
              <a:t>To manage people’s EXPECTATIONS about what you can and will achieve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00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Why a strategy?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dirty="0"/>
              <a:t>To prevent communications being ad hoc and ineffective</a:t>
            </a:r>
          </a:p>
          <a:p>
            <a:r>
              <a:rPr lang="en-GB" sz="3600" dirty="0"/>
              <a:t>To ensure communications are targeted to the right audiences</a:t>
            </a:r>
          </a:p>
          <a:p>
            <a:r>
              <a:rPr lang="en-GB" sz="3600" dirty="0"/>
              <a:t>To make sure communications have impact</a:t>
            </a:r>
          </a:p>
          <a:p>
            <a:r>
              <a:rPr lang="en-GB" sz="3600" dirty="0"/>
              <a:t>To make the whole greater than the sum of the parts…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6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252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Key elements of a </a:t>
            </a:r>
            <a:r>
              <a:rPr lang="en-GB" dirty="0" err="1" smtClean="0">
                <a:solidFill>
                  <a:schemeClr val="bg1"/>
                </a:solidFill>
              </a:rPr>
              <a:t>comms</a:t>
            </a:r>
            <a:r>
              <a:rPr lang="en-GB" dirty="0" smtClean="0">
                <a:solidFill>
                  <a:schemeClr val="bg1"/>
                </a:solidFill>
              </a:rPr>
              <a:t> strategy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WHO – think about your audiences</a:t>
            </a:r>
          </a:p>
          <a:p>
            <a:r>
              <a:rPr lang="en-GB" dirty="0"/>
              <a:t>WHY – what do you want to influence</a:t>
            </a:r>
          </a:p>
          <a:p>
            <a:r>
              <a:rPr lang="en-GB" dirty="0"/>
              <a:t>WHAT – different types of communication product/process for different purposes</a:t>
            </a:r>
          </a:p>
          <a:p>
            <a:r>
              <a:rPr lang="en-GB" dirty="0"/>
              <a:t>WHERE/WHEN –windows of opportunity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9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628800"/>
            <a:ext cx="3032736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6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Stakeholder analysis – an interest/influence tool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09397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n-GB" dirty="0" smtClean="0"/>
              <a:t>			X 			X</a:t>
            </a:r>
          </a:p>
          <a:p>
            <a:pPr marL="0" indent="0">
              <a:buFontTx/>
              <a:buNone/>
            </a:pPr>
            <a:r>
              <a:rPr lang="en-GB" dirty="0" smtClean="0"/>
              <a:t>					X</a:t>
            </a:r>
          </a:p>
          <a:p>
            <a:pPr marL="0" indent="0">
              <a:buFontTx/>
              <a:buNone/>
            </a:pPr>
            <a:r>
              <a:rPr lang="en-GB" dirty="0" smtClean="0"/>
              <a:t>Influence			X</a:t>
            </a:r>
          </a:p>
          <a:p>
            <a:pPr marL="0" indent="0">
              <a:buFontTx/>
              <a:buNone/>
            </a:pPr>
            <a:r>
              <a:rPr lang="en-GB" dirty="0" smtClean="0"/>
              <a:t>			</a:t>
            </a:r>
          </a:p>
          <a:p>
            <a:pPr marL="0" indent="0">
              <a:buFontTx/>
              <a:buNone/>
            </a:pPr>
            <a:r>
              <a:rPr lang="en-GB" dirty="0" smtClean="0"/>
              <a:t>		   X				X		</a:t>
            </a:r>
          </a:p>
          <a:p>
            <a:pPr marL="0" indent="0">
              <a:buFontTx/>
              <a:buNone/>
            </a:pPr>
            <a:endParaRPr lang="en-GB" dirty="0" smtClean="0"/>
          </a:p>
          <a:p>
            <a:pPr marL="0" indent="0">
              <a:buFontTx/>
              <a:buNone/>
            </a:pPr>
            <a:r>
              <a:rPr lang="en-GB" dirty="0" smtClean="0"/>
              <a:t>					</a:t>
            </a:r>
          </a:p>
          <a:p>
            <a:pPr marL="0" indent="0">
              <a:buFontTx/>
              <a:buNone/>
            </a:pPr>
            <a:r>
              <a:rPr lang="en-GB" dirty="0" smtClean="0"/>
              <a:t>						Interest</a:t>
            </a:r>
          </a:p>
          <a:p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267744" y="5438397"/>
            <a:ext cx="57606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267744" y="1982013"/>
            <a:ext cx="0" cy="34563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6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3" cy="114300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Communication objectives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600" dirty="0"/>
              <a:t>Think about WHY you want to communicate?</a:t>
            </a:r>
          </a:p>
          <a:p>
            <a:r>
              <a:rPr lang="en-GB" sz="3600" dirty="0"/>
              <a:t> What do you want to achieve though the communication?</a:t>
            </a:r>
          </a:p>
          <a:p>
            <a:r>
              <a:rPr lang="en-GB" sz="3600" dirty="0"/>
              <a:t>What do you want to influence or change – Knowledge? Behaviour? Attitudes? Policy?</a:t>
            </a:r>
          </a:p>
          <a:p>
            <a:r>
              <a:rPr lang="en-GB" sz="3600" dirty="0"/>
              <a:t>Each audience is </a:t>
            </a:r>
            <a:r>
              <a:rPr lang="en-GB" sz="3600" dirty="0" smtClean="0"/>
              <a:t>different</a:t>
            </a:r>
          </a:p>
          <a:p>
            <a:r>
              <a:rPr lang="en-GB" sz="3600" dirty="0" smtClean="0"/>
              <a:t>How will you know it is being effective?</a:t>
            </a:r>
            <a:endParaRPr lang="en-GB" sz="3600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6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6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Measuring effectiveness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It is useful to develop performance indicators for </a:t>
            </a:r>
            <a:r>
              <a:rPr lang="en-GB" dirty="0" err="1" smtClean="0"/>
              <a:t>comms</a:t>
            </a:r>
            <a:r>
              <a:rPr lang="en-GB" dirty="0" smtClean="0"/>
              <a:t> products</a:t>
            </a:r>
          </a:p>
          <a:p>
            <a:r>
              <a:rPr lang="en-GB" dirty="0" smtClean="0"/>
              <a:t>Who is using them? How are they using them? How do you show the usefulness? e.g.</a:t>
            </a:r>
          </a:p>
          <a:p>
            <a:pPr lvl="1"/>
            <a:r>
              <a:rPr lang="en-GB" dirty="0" smtClean="0"/>
              <a:t>Journal articles have impact factors</a:t>
            </a:r>
          </a:p>
          <a:p>
            <a:pPr lvl="1"/>
            <a:r>
              <a:rPr lang="en-GB" dirty="0" smtClean="0"/>
              <a:t>Alt Metrics useful for social media/internet materials</a:t>
            </a:r>
          </a:p>
          <a:p>
            <a:pPr lvl="1"/>
            <a:r>
              <a:rPr lang="en-GB" dirty="0" smtClean="0"/>
              <a:t>Testimonials/surveys/questionnaires</a:t>
            </a:r>
          </a:p>
          <a:p>
            <a:pPr lvl="1"/>
            <a:r>
              <a:rPr lang="en-GB" dirty="0" smtClean="0"/>
              <a:t>Policy evaluation methods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18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Group Activity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Step 1: Map the influence/interest of key stakeholders for 1 project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Step 2: Complete </a:t>
            </a:r>
            <a:r>
              <a:rPr lang="en-GB" dirty="0" err="1" smtClean="0"/>
              <a:t>Comms</a:t>
            </a:r>
            <a:r>
              <a:rPr lang="en-GB" dirty="0" smtClean="0"/>
              <a:t> strategy table outlining why, how, when etc.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Step 3: Develop a performance indicator for 1 communications product i.e. how you can measure its effectiveness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6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297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Communicating effectively</vt:lpstr>
      <vt:lpstr>Why communicate?</vt:lpstr>
      <vt:lpstr>Why a strategy?</vt:lpstr>
      <vt:lpstr>Key elements of a comms strategy</vt:lpstr>
      <vt:lpstr>Stakeholder analysis – an interest/influence tool</vt:lpstr>
      <vt:lpstr>Communication objectives</vt:lpstr>
      <vt:lpstr>Measuring effectiveness</vt:lpstr>
      <vt:lpstr>Group Activity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Lesley-King</dc:creator>
  <cp:lastModifiedBy>Simon Mercer</cp:lastModifiedBy>
  <cp:revision>10</cp:revision>
  <dcterms:created xsi:type="dcterms:W3CDTF">2015-03-13T15:31:08Z</dcterms:created>
  <dcterms:modified xsi:type="dcterms:W3CDTF">2015-03-20T12:20:54Z</dcterms:modified>
</cp:coreProperties>
</file>