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77" r:id="rId2"/>
    <p:sldId id="282" r:id="rId3"/>
    <p:sldId id="278" r:id="rId4"/>
    <p:sldId id="279" r:id="rId5"/>
    <p:sldId id="285" r:id="rId6"/>
    <p:sldId id="280" r:id="rId7"/>
    <p:sldId id="286" r:id="rId8"/>
    <p:sldId id="281" r:id="rId9"/>
    <p:sldId id="287" r:id="rId10"/>
    <p:sldId id="284" r:id="rId11"/>
    <p:sldId id="288" r:id="rId12"/>
    <p:sldId id="289" r:id="rId13"/>
  </p:sldIdLst>
  <p:sldSz cx="9906000" cy="6858000" type="A4"/>
  <p:notesSz cx="6708775" cy="9836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sley King" initials="LK" lastIdx="0" clrIdx="0"/>
  <p:cmAuthor id="1" name="Eilidh Young" initials="EY" lastIdx="8" clrIdx="1"/>
  <p:cmAuthor id="2" name="Rebecca Adler" initials="R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ECFF"/>
    <a:srgbClr val="CC9900"/>
    <a:srgbClr val="CCFF99"/>
    <a:srgbClr val="0099FF"/>
    <a:srgbClr val="66CCFF"/>
    <a:srgbClr val="FF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3763" autoAdjust="0"/>
  </p:normalViewPr>
  <p:slideViewPr>
    <p:cSldViewPr>
      <p:cViewPr>
        <p:scale>
          <a:sx n="71" d="100"/>
          <a:sy n="71" d="100"/>
        </p:scale>
        <p:origin x="-114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>
        <p:scale>
          <a:sx n="75" d="100"/>
          <a:sy n="75" d="100"/>
        </p:scale>
        <p:origin x="-2208" y="-168"/>
      </p:cViewPr>
      <p:guideLst>
        <p:guide orient="horz" pos="3098"/>
        <p:guide pos="21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D13B6F-8CAC-4776-BF7F-5E70EC72E0A2}" type="doc">
      <dgm:prSet loTypeId="urn:microsoft.com/office/officeart/2005/8/layout/arrow2" loCatId="process" qsTypeId="urn:microsoft.com/office/officeart/2005/8/quickstyle/simple1" qsCatId="simple" csTypeId="urn:microsoft.com/office/officeart/2005/8/colors/colorful4" csCatId="colorful" phldr="1"/>
      <dgm:spPr/>
    </dgm:pt>
    <dgm:pt modelId="{4434B0B1-BDDF-4053-865B-C4AB8DF15184}">
      <dgm:prSet phldrT="[Text]"/>
      <dgm:spPr/>
      <dgm:t>
        <a:bodyPr/>
        <a:lstStyle/>
        <a:p>
          <a:r>
            <a:rPr lang="en-GB" dirty="0" smtClean="0"/>
            <a:t>Activity</a:t>
          </a:r>
          <a:endParaRPr lang="en-GB" dirty="0"/>
        </a:p>
      </dgm:t>
    </dgm:pt>
    <dgm:pt modelId="{182E7BBB-7E18-4FD1-9963-F9D64AD90971}" type="parTrans" cxnId="{D2A9BEA5-C6B9-4350-BFBC-0A9C6F1EB654}">
      <dgm:prSet/>
      <dgm:spPr/>
      <dgm:t>
        <a:bodyPr/>
        <a:lstStyle/>
        <a:p>
          <a:endParaRPr lang="en-GB"/>
        </a:p>
      </dgm:t>
    </dgm:pt>
    <dgm:pt modelId="{6E092CE4-403E-4571-8CD5-8EC3A800E993}" type="sibTrans" cxnId="{D2A9BEA5-C6B9-4350-BFBC-0A9C6F1EB654}">
      <dgm:prSet/>
      <dgm:spPr/>
      <dgm:t>
        <a:bodyPr/>
        <a:lstStyle/>
        <a:p>
          <a:endParaRPr lang="en-GB"/>
        </a:p>
      </dgm:t>
    </dgm:pt>
    <dgm:pt modelId="{7C5681A3-AEDC-42A8-BF31-D83BC6306F7A}">
      <dgm:prSet phldrT="[Text]"/>
      <dgm:spPr/>
      <dgm:t>
        <a:bodyPr/>
        <a:lstStyle/>
        <a:p>
          <a:r>
            <a:rPr lang="en-GB" dirty="0" smtClean="0"/>
            <a:t>Outcome</a:t>
          </a:r>
          <a:endParaRPr lang="en-GB" dirty="0"/>
        </a:p>
      </dgm:t>
    </dgm:pt>
    <dgm:pt modelId="{82C279A9-9CF2-4891-A769-16B05F4F3700}" type="parTrans" cxnId="{D4B8CB3D-D13E-4F2D-87FE-9CD93D6F90F8}">
      <dgm:prSet/>
      <dgm:spPr/>
      <dgm:t>
        <a:bodyPr/>
        <a:lstStyle/>
        <a:p>
          <a:endParaRPr lang="en-GB"/>
        </a:p>
      </dgm:t>
    </dgm:pt>
    <dgm:pt modelId="{F0E8AA53-0578-471B-AE04-60B7F8A89D47}" type="sibTrans" cxnId="{D4B8CB3D-D13E-4F2D-87FE-9CD93D6F90F8}">
      <dgm:prSet/>
      <dgm:spPr/>
      <dgm:t>
        <a:bodyPr/>
        <a:lstStyle/>
        <a:p>
          <a:endParaRPr lang="en-GB"/>
        </a:p>
      </dgm:t>
    </dgm:pt>
    <dgm:pt modelId="{2CC4A787-652E-42FC-8587-B7D721209FA0}">
      <dgm:prSet phldrT="[Text]"/>
      <dgm:spPr/>
      <dgm:t>
        <a:bodyPr/>
        <a:lstStyle/>
        <a:p>
          <a:r>
            <a:rPr lang="en-GB" dirty="0" smtClean="0"/>
            <a:t>Impact</a:t>
          </a:r>
          <a:endParaRPr lang="en-GB" dirty="0"/>
        </a:p>
      </dgm:t>
    </dgm:pt>
    <dgm:pt modelId="{0A4A189C-305A-433A-8A48-ADF350613E9C}" type="parTrans" cxnId="{3BCC05AF-5E36-4A1C-BE6D-243EAC8127A2}">
      <dgm:prSet/>
      <dgm:spPr/>
      <dgm:t>
        <a:bodyPr/>
        <a:lstStyle/>
        <a:p>
          <a:endParaRPr lang="en-GB"/>
        </a:p>
      </dgm:t>
    </dgm:pt>
    <dgm:pt modelId="{6A878C68-31F1-4C5C-A98F-26D72406A282}" type="sibTrans" cxnId="{3BCC05AF-5E36-4A1C-BE6D-243EAC8127A2}">
      <dgm:prSet/>
      <dgm:spPr/>
      <dgm:t>
        <a:bodyPr/>
        <a:lstStyle/>
        <a:p>
          <a:endParaRPr lang="en-GB"/>
        </a:p>
      </dgm:t>
    </dgm:pt>
    <dgm:pt modelId="{FA4E65FC-FB51-4C5F-9EF9-16CE0E5DBF38}">
      <dgm:prSet/>
      <dgm:spPr/>
      <dgm:t>
        <a:bodyPr/>
        <a:lstStyle/>
        <a:p>
          <a:r>
            <a:rPr lang="en-GB" dirty="0" smtClean="0"/>
            <a:t>Output</a:t>
          </a:r>
          <a:endParaRPr lang="en-GB" dirty="0"/>
        </a:p>
      </dgm:t>
    </dgm:pt>
    <dgm:pt modelId="{B6B90A0E-5C7F-4206-B735-0C58AAF0D29F}" type="parTrans" cxnId="{79901737-2EDD-4328-AA9D-B17EFBD5DDDA}">
      <dgm:prSet/>
      <dgm:spPr/>
      <dgm:t>
        <a:bodyPr/>
        <a:lstStyle/>
        <a:p>
          <a:endParaRPr lang="en-GB"/>
        </a:p>
      </dgm:t>
    </dgm:pt>
    <dgm:pt modelId="{85A2AA24-993E-431E-A110-C5F88C8E46AD}" type="sibTrans" cxnId="{79901737-2EDD-4328-AA9D-B17EFBD5DDDA}">
      <dgm:prSet/>
      <dgm:spPr/>
      <dgm:t>
        <a:bodyPr/>
        <a:lstStyle/>
        <a:p>
          <a:endParaRPr lang="en-GB"/>
        </a:p>
      </dgm:t>
    </dgm:pt>
    <dgm:pt modelId="{AB48ED77-1BD8-436D-B7DE-7C7999E0CEEA}" type="pres">
      <dgm:prSet presAssocID="{B3D13B6F-8CAC-4776-BF7F-5E70EC72E0A2}" presName="arrowDiagram" presStyleCnt="0">
        <dgm:presLayoutVars>
          <dgm:chMax val="5"/>
          <dgm:dir/>
          <dgm:resizeHandles val="exact"/>
        </dgm:presLayoutVars>
      </dgm:prSet>
      <dgm:spPr/>
    </dgm:pt>
    <dgm:pt modelId="{3035BC06-771C-4C15-9D2E-E0B13585FFFB}" type="pres">
      <dgm:prSet presAssocID="{B3D13B6F-8CAC-4776-BF7F-5E70EC72E0A2}" presName="arrow" presStyleLbl="bgShp" presStyleIdx="0" presStyleCnt="1"/>
      <dgm:spPr/>
    </dgm:pt>
    <dgm:pt modelId="{91D57BF8-B06E-4144-BC37-310E5145422F}" type="pres">
      <dgm:prSet presAssocID="{B3D13B6F-8CAC-4776-BF7F-5E70EC72E0A2}" presName="arrowDiagram4" presStyleCnt="0"/>
      <dgm:spPr/>
    </dgm:pt>
    <dgm:pt modelId="{4391D80B-8D3A-457C-B153-7D8420BFC40A}" type="pres">
      <dgm:prSet presAssocID="{4434B0B1-BDDF-4053-865B-C4AB8DF15184}" presName="bullet4a" presStyleLbl="node1" presStyleIdx="0" presStyleCnt="4"/>
      <dgm:spPr/>
    </dgm:pt>
    <dgm:pt modelId="{FC64F282-DDE6-4ECA-8139-30BC805F4BDB}" type="pres">
      <dgm:prSet presAssocID="{4434B0B1-BDDF-4053-865B-C4AB8DF15184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3AA102-E0F9-4B7C-8B21-E724DDC4D5F5}" type="pres">
      <dgm:prSet presAssocID="{FA4E65FC-FB51-4C5F-9EF9-16CE0E5DBF38}" presName="bullet4b" presStyleLbl="node1" presStyleIdx="1" presStyleCnt="4"/>
      <dgm:spPr/>
    </dgm:pt>
    <dgm:pt modelId="{667F3BEC-041F-4D72-A8F8-22DD994A09B7}" type="pres">
      <dgm:prSet presAssocID="{FA4E65FC-FB51-4C5F-9EF9-16CE0E5DBF38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68C986-7E1D-4693-AA0D-4913181D26CB}" type="pres">
      <dgm:prSet presAssocID="{7C5681A3-AEDC-42A8-BF31-D83BC6306F7A}" presName="bullet4c" presStyleLbl="node1" presStyleIdx="2" presStyleCnt="4"/>
      <dgm:spPr/>
    </dgm:pt>
    <dgm:pt modelId="{C0E760F4-55BD-4A31-97F8-B2F8B2202278}" type="pres">
      <dgm:prSet presAssocID="{7C5681A3-AEDC-42A8-BF31-D83BC6306F7A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190819-DCA2-43C0-9331-A23AFF39BFFD}" type="pres">
      <dgm:prSet presAssocID="{2CC4A787-652E-42FC-8587-B7D721209FA0}" presName="bullet4d" presStyleLbl="node1" presStyleIdx="3" presStyleCnt="4"/>
      <dgm:spPr/>
    </dgm:pt>
    <dgm:pt modelId="{80F8E0DF-B4BC-407B-8443-5D5EB45BAFB1}" type="pres">
      <dgm:prSet presAssocID="{2CC4A787-652E-42FC-8587-B7D721209FA0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9901737-2EDD-4328-AA9D-B17EFBD5DDDA}" srcId="{B3D13B6F-8CAC-4776-BF7F-5E70EC72E0A2}" destId="{FA4E65FC-FB51-4C5F-9EF9-16CE0E5DBF38}" srcOrd="1" destOrd="0" parTransId="{B6B90A0E-5C7F-4206-B735-0C58AAF0D29F}" sibTransId="{85A2AA24-993E-431E-A110-C5F88C8E46AD}"/>
    <dgm:cxn modelId="{A9AD5D79-D276-4E14-B2D4-9EED04C1597E}" type="presOf" srcId="{FA4E65FC-FB51-4C5F-9EF9-16CE0E5DBF38}" destId="{667F3BEC-041F-4D72-A8F8-22DD994A09B7}" srcOrd="0" destOrd="0" presId="urn:microsoft.com/office/officeart/2005/8/layout/arrow2"/>
    <dgm:cxn modelId="{67865E6B-51B5-47EA-85BE-9090BDF72D6D}" type="presOf" srcId="{7C5681A3-AEDC-42A8-BF31-D83BC6306F7A}" destId="{C0E760F4-55BD-4A31-97F8-B2F8B2202278}" srcOrd="0" destOrd="0" presId="urn:microsoft.com/office/officeart/2005/8/layout/arrow2"/>
    <dgm:cxn modelId="{3788A726-9DF2-4BF2-8C51-3076A176754E}" type="presOf" srcId="{B3D13B6F-8CAC-4776-BF7F-5E70EC72E0A2}" destId="{AB48ED77-1BD8-436D-B7DE-7C7999E0CEEA}" srcOrd="0" destOrd="0" presId="urn:microsoft.com/office/officeart/2005/8/layout/arrow2"/>
    <dgm:cxn modelId="{D2A9BEA5-C6B9-4350-BFBC-0A9C6F1EB654}" srcId="{B3D13B6F-8CAC-4776-BF7F-5E70EC72E0A2}" destId="{4434B0B1-BDDF-4053-865B-C4AB8DF15184}" srcOrd="0" destOrd="0" parTransId="{182E7BBB-7E18-4FD1-9963-F9D64AD90971}" sibTransId="{6E092CE4-403E-4571-8CD5-8EC3A800E993}"/>
    <dgm:cxn modelId="{D4B8CB3D-D13E-4F2D-87FE-9CD93D6F90F8}" srcId="{B3D13B6F-8CAC-4776-BF7F-5E70EC72E0A2}" destId="{7C5681A3-AEDC-42A8-BF31-D83BC6306F7A}" srcOrd="2" destOrd="0" parTransId="{82C279A9-9CF2-4891-A769-16B05F4F3700}" sibTransId="{F0E8AA53-0578-471B-AE04-60B7F8A89D47}"/>
    <dgm:cxn modelId="{2AAB00F5-06D9-4840-85AF-7D2D0D90711C}" type="presOf" srcId="{2CC4A787-652E-42FC-8587-B7D721209FA0}" destId="{80F8E0DF-B4BC-407B-8443-5D5EB45BAFB1}" srcOrd="0" destOrd="0" presId="urn:microsoft.com/office/officeart/2005/8/layout/arrow2"/>
    <dgm:cxn modelId="{3BCC05AF-5E36-4A1C-BE6D-243EAC8127A2}" srcId="{B3D13B6F-8CAC-4776-BF7F-5E70EC72E0A2}" destId="{2CC4A787-652E-42FC-8587-B7D721209FA0}" srcOrd="3" destOrd="0" parTransId="{0A4A189C-305A-433A-8A48-ADF350613E9C}" sibTransId="{6A878C68-31F1-4C5C-A98F-26D72406A282}"/>
    <dgm:cxn modelId="{7F9D73B9-A165-4B34-9424-3FD38F844727}" type="presOf" srcId="{4434B0B1-BDDF-4053-865B-C4AB8DF15184}" destId="{FC64F282-DDE6-4ECA-8139-30BC805F4BDB}" srcOrd="0" destOrd="0" presId="urn:microsoft.com/office/officeart/2005/8/layout/arrow2"/>
    <dgm:cxn modelId="{7886CF69-8670-407F-831B-F7B4E576AAE9}" type="presParOf" srcId="{AB48ED77-1BD8-436D-B7DE-7C7999E0CEEA}" destId="{3035BC06-771C-4C15-9D2E-E0B13585FFFB}" srcOrd="0" destOrd="0" presId="urn:microsoft.com/office/officeart/2005/8/layout/arrow2"/>
    <dgm:cxn modelId="{9B9392D3-C3E2-49F3-9579-8C30597D3D1D}" type="presParOf" srcId="{AB48ED77-1BD8-436D-B7DE-7C7999E0CEEA}" destId="{91D57BF8-B06E-4144-BC37-310E5145422F}" srcOrd="1" destOrd="0" presId="urn:microsoft.com/office/officeart/2005/8/layout/arrow2"/>
    <dgm:cxn modelId="{AF1FC658-12A1-4DD2-AAF0-84D3AB3BC2A8}" type="presParOf" srcId="{91D57BF8-B06E-4144-BC37-310E5145422F}" destId="{4391D80B-8D3A-457C-B153-7D8420BFC40A}" srcOrd="0" destOrd="0" presId="urn:microsoft.com/office/officeart/2005/8/layout/arrow2"/>
    <dgm:cxn modelId="{9717C5F8-E6F3-4302-AFCB-570B6B377EDF}" type="presParOf" srcId="{91D57BF8-B06E-4144-BC37-310E5145422F}" destId="{FC64F282-DDE6-4ECA-8139-30BC805F4BDB}" srcOrd="1" destOrd="0" presId="urn:microsoft.com/office/officeart/2005/8/layout/arrow2"/>
    <dgm:cxn modelId="{F8B0D9A1-904F-4A81-99FF-3EF6FA0D1280}" type="presParOf" srcId="{91D57BF8-B06E-4144-BC37-310E5145422F}" destId="{B43AA102-E0F9-4B7C-8B21-E724DDC4D5F5}" srcOrd="2" destOrd="0" presId="urn:microsoft.com/office/officeart/2005/8/layout/arrow2"/>
    <dgm:cxn modelId="{5957103D-6CFD-475A-8A8B-F4D246173A31}" type="presParOf" srcId="{91D57BF8-B06E-4144-BC37-310E5145422F}" destId="{667F3BEC-041F-4D72-A8F8-22DD994A09B7}" srcOrd="3" destOrd="0" presId="urn:microsoft.com/office/officeart/2005/8/layout/arrow2"/>
    <dgm:cxn modelId="{8DBB7E02-368C-44E7-B9E0-3158BBF241ED}" type="presParOf" srcId="{91D57BF8-B06E-4144-BC37-310E5145422F}" destId="{7668C986-7E1D-4693-AA0D-4913181D26CB}" srcOrd="4" destOrd="0" presId="urn:microsoft.com/office/officeart/2005/8/layout/arrow2"/>
    <dgm:cxn modelId="{7C88D4E7-A03B-46E1-8912-627CEC2B8173}" type="presParOf" srcId="{91D57BF8-B06E-4144-BC37-310E5145422F}" destId="{C0E760F4-55BD-4A31-97F8-B2F8B2202278}" srcOrd="5" destOrd="0" presId="urn:microsoft.com/office/officeart/2005/8/layout/arrow2"/>
    <dgm:cxn modelId="{DB9A4EE8-EED8-4FF6-8947-4FD1B146050D}" type="presParOf" srcId="{91D57BF8-B06E-4144-BC37-310E5145422F}" destId="{9B190819-DCA2-43C0-9331-A23AFF39BFFD}" srcOrd="6" destOrd="0" presId="urn:microsoft.com/office/officeart/2005/8/layout/arrow2"/>
    <dgm:cxn modelId="{280DBE46-69FE-4663-A6FA-D8FFDA04F3D9}" type="presParOf" srcId="{91D57BF8-B06E-4144-BC37-310E5145422F}" destId="{80F8E0DF-B4BC-407B-8443-5D5EB45BAFB1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5BC06-771C-4C15-9D2E-E0B13585FFFB}">
      <dsp:nvSpPr>
        <dsp:cNvPr id="0" name=""/>
        <dsp:cNvSpPr/>
      </dsp:nvSpPr>
      <dsp:spPr>
        <a:xfrm>
          <a:off x="793591" y="0"/>
          <a:ext cx="7269480" cy="45434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1D80B-8D3A-457C-B153-7D8420BFC40A}">
      <dsp:nvSpPr>
        <dsp:cNvPr id="0" name=""/>
        <dsp:cNvSpPr/>
      </dsp:nvSpPr>
      <dsp:spPr>
        <a:xfrm>
          <a:off x="1509635" y="3378490"/>
          <a:ext cx="167198" cy="1671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4F282-DDE6-4ECA-8139-30BC805F4BDB}">
      <dsp:nvSpPr>
        <dsp:cNvPr id="0" name=""/>
        <dsp:cNvSpPr/>
      </dsp:nvSpPr>
      <dsp:spPr>
        <a:xfrm>
          <a:off x="1593234" y="3462089"/>
          <a:ext cx="1243081" cy="1081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595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Activity</a:t>
          </a:r>
          <a:endParaRPr lang="en-GB" sz="2800" kern="1200" dirty="0"/>
        </a:p>
      </dsp:txBody>
      <dsp:txXfrm>
        <a:off x="1593234" y="3462089"/>
        <a:ext cx="1243081" cy="1081335"/>
      </dsp:txXfrm>
    </dsp:sp>
    <dsp:sp modelId="{B43AA102-E0F9-4B7C-8B21-E724DDC4D5F5}">
      <dsp:nvSpPr>
        <dsp:cNvPr id="0" name=""/>
        <dsp:cNvSpPr/>
      </dsp:nvSpPr>
      <dsp:spPr>
        <a:xfrm>
          <a:off x="2690925" y="2321690"/>
          <a:ext cx="290779" cy="290779"/>
        </a:xfrm>
        <a:prstGeom prst="ellipse">
          <a:avLst/>
        </a:prstGeom>
        <a:solidFill>
          <a:schemeClr val="accent4">
            <a:hueOff val="3085722"/>
            <a:satOff val="16374"/>
            <a:lumOff val="258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7F3BEC-041F-4D72-A8F8-22DD994A09B7}">
      <dsp:nvSpPr>
        <dsp:cNvPr id="0" name=""/>
        <dsp:cNvSpPr/>
      </dsp:nvSpPr>
      <dsp:spPr>
        <a:xfrm>
          <a:off x="2836315" y="2467079"/>
          <a:ext cx="1526590" cy="207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078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Output</a:t>
          </a:r>
          <a:endParaRPr lang="en-GB" sz="2800" kern="1200" dirty="0"/>
        </a:p>
      </dsp:txBody>
      <dsp:txXfrm>
        <a:off x="2836315" y="2467079"/>
        <a:ext cx="1526590" cy="2076345"/>
      </dsp:txXfrm>
    </dsp:sp>
    <dsp:sp modelId="{7668C986-7E1D-4693-AA0D-4913181D26CB}">
      <dsp:nvSpPr>
        <dsp:cNvPr id="0" name=""/>
        <dsp:cNvSpPr/>
      </dsp:nvSpPr>
      <dsp:spPr>
        <a:xfrm>
          <a:off x="4199342" y="1542947"/>
          <a:ext cx="385282" cy="385282"/>
        </a:xfrm>
        <a:prstGeom prst="ellipse">
          <a:avLst/>
        </a:prstGeom>
        <a:solidFill>
          <a:schemeClr val="accent4">
            <a:hueOff val="6171443"/>
            <a:satOff val="32748"/>
            <a:lumOff val="5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760F4-55BD-4A31-97F8-B2F8B2202278}">
      <dsp:nvSpPr>
        <dsp:cNvPr id="0" name=""/>
        <dsp:cNvSpPr/>
      </dsp:nvSpPr>
      <dsp:spPr>
        <a:xfrm>
          <a:off x="4391984" y="1735588"/>
          <a:ext cx="1526590" cy="2807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153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Outcome</a:t>
          </a:r>
          <a:endParaRPr lang="en-GB" sz="2800" kern="1200" dirty="0"/>
        </a:p>
      </dsp:txBody>
      <dsp:txXfrm>
        <a:off x="4391984" y="1735588"/>
        <a:ext cx="1526590" cy="2807836"/>
      </dsp:txXfrm>
    </dsp:sp>
    <dsp:sp modelId="{9B190819-DCA2-43C0-9331-A23AFF39BFFD}">
      <dsp:nvSpPr>
        <dsp:cNvPr id="0" name=""/>
        <dsp:cNvSpPr/>
      </dsp:nvSpPr>
      <dsp:spPr>
        <a:xfrm>
          <a:off x="5842245" y="1027722"/>
          <a:ext cx="516133" cy="516133"/>
        </a:xfrm>
        <a:prstGeom prst="ellipse">
          <a:avLst/>
        </a:prstGeom>
        <a:solidFill>
          <a:schemeClr val="accent4">
            <a:hueOff val="9257164"/>
            <a:satOff val="49122"/>
            <a:lumOff val="77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F8E0DF-B4BC-407B-8443-5D5EB45BAFB1}">
      <dsp:nvSpPr>
        <dsp:cNvPr id="0" name=""/>
        <dsp:cNvSpPr/>
      </dsp:nvSpPr>
      <dsp:spPr>
        <a:xfrm>
          <a:off x="6100311" y="1285789"/>
          <a:ext cx="1526590" cy="3257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488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Impact</a:t>
          </a:r>
          <a:endParaRPr lang="en-GB" sz="2800" kern="1200" dirty="0"/>
        </a:p>
      </dsp:txBody>
      <dsp:txXfrm>
        <a:off x="6100311" y="1285789"/>
        <a:ext cx="1526590" cy="3257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671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endParaRPr lang="en-GB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4025"/>
            <a:ext cx="29067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endParaRPr lang="en-GB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344025"/>
            <a:ext cx="290671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fld id="{DEE45F50-CE78-4D92-887D-BBC8D2A7D3C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370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2063" y="0"/>
            <a:ext cx="290671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2150" y="736600"/>
            <a:ext cx="5326063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21250" cy="442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4025"/>
            <a:ext cx="29067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2063" y="9344025"/>
            <a:ext cx="290671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35" tIns="45318" rIns="90635" bIns="45318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fld id="{B2DE201F-5C02-4DDD-9DAA-9408F9F114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272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2150" y="736600"/>
            <a:ext cx="5326063" cy="3689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E201F-5C02-4DDD-9DAA-9408F9F1144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89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E201F-5C02-4DDD-9DAA-9408F9F1144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46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7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65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43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32638" y="620713"/>
            <a:ext cx="2212975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8951" y="620713"/>
            <a:ext cx="6491288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8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23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1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570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950" y="1981212"/>
            <a:ext cx="4351338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2694" y="1981212"/>
            <a:ext cx="4352925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59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2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2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63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48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54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6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6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0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719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0099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8956" y="620713"/>
            <a:ext cx="88566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6" y="1981212"/>
            <a:ext cx="8856663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sp>
        <p:nvSpPr>
          <p:cNvPr id="3087" name="Rectangle 15"/>
          <p:cNvSpPr>
            <a:spLocks noChangeArrowheads="1"/>
          </p:cNvSpPr>
          <p:nvPr userDrawn="1"/>
        </p:nvSpPr>
        <p:spPr bwMode="auto">
          <a:xfrm>
            <a:off x="-15875" y="-26988"/>
            <a:ext cx="99060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3096" name="Object 24"/>
          <p:cNvGraphicFramePr>
            <a:graphicFrameLocks noChangeAspect="1"/>
          </p:cNvGraphicFramePr>
          <p:nvPr userDrawn="1"/>
        </p:nvGraphicFramePr>
        <p:xfrm>
          <a:off x="8666163" y="115888"/>
          <a:ext cx="1111250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Image" r:id="rId14" imgW="8689024" imgH="10463415" progId="Photoshop.Image.4">
                  <p:embed/>
                </p:oleObj>
              </mc:Choice>
              <mc:Fallback>
                <p:oleObj name="Image" r:id="rId14" imgW="8689024" imgH="10463415" progId="Photoshop.Image.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6163" y="115888"/>
                        <a:ext cx="1111250" cy="133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Measuring your impact vs. 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5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Activity does not necessarily demonstrate impact </a:t>
            </a:r>
          </a:p>
          <a:p>
            <a:pPr lvl="1"/>
            <a:r>
              <a:rPr lang="en-GB" dirty="0" smtClean="0">
                <a:latin typeface="+mj-lt"/>
              </a:rPr>
              <a:t>i.e. 10 people trained does not necessarily show increased capacity to manage biodiversity</a:t>
            </a:r>
          </a:p>
          <a:p>
            <a:pPr lvl="1"/>
            <a:r>
              <a:rPr lang="en-GB" dirty="0" smtClean="0">
                <a:latin typeface="+mj-lt"/>
              </a:rPr>
              <a:t>i.e. distribution of funds to pilot projects does not show ventures are operating independently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01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points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+mj-lt"/>
              </a:rPr>
              <a:t>Production of a deliverable does not necessarily demonstrate impact</a:t>
            </a:r>
          </a:p>
          <a:p>
            <a:pPr lvl="1"/>
            <a:r>
              <a:rPr lang="en-GB" dirty="0">
                <a:latin typeface="+mj-lt"/>
              </a:rPr>
              <a:t>i.e. publication of a management plan does not necessarily show increased protection for </a:t>
            </a:r>
            <a:r>
              <a:rPr lang="en-GB" dirty="0" smtClean="0">
                <a:latin typeface="+mj-lt"/>
              </a:rPr>
              <a:t>biodiversity</a:t>
            </a:r>
          </a:p>
          <a:p>
            <a:pPr lvl="1"/>
            <a:r>
              <a:rPr lang="en-GB" dirty="0" smtClean="0">
                <a:latin typeface="+mj-lt"/>
              </a:rPr>
              <a:t>i.e. production of a taxonomic catalogue does not necessarily show it is being used to support biodiversity assessments</a:t>
            </a:r>
            <a:endParaRPr lang="en-GB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25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Points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Outcome indicators may not be measurable until the final year of a project</a:t>
            </a:r>
          </a:p>
          <a:p>
            <a:r>
              <a:rPr lang="en-GB" dirty="0" smtClean="0">
                <a:latin typeface="+mj-lt"/>
              </a:rPr>
              <a:t>Output indicators should be measurable on a yearly basis</a:t>
            </a:r>
          </a:p>
          <a:p>
            <a:r>
              <a:rPr lang="en-GB" dirty="0" smtClean="0">
                <a:latin typeface="+mj-lt"/>
              </a:rPr>
              <a:t>Activities are easy to discuss but should not be your only measure of progress</a:t>
            </a:r>
          </a:p>
        </p:txBody>
      </p:sp>
    </p:spTree>
    <p:extLst>
      <p:ext uri="{BB962C8B-B14F-4D97-AF65-F5344CB8AC3E}">
        <p14:creationId xmlns:p14="http://schemas.microsoft.com/office/powerpoint/2010/main" val="255120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change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425731"/>
              </p:ext>
            </p:extLst>
          </p:nvPr>
        </p:nvGraphicFramePr>
        <p:xfrm>
          <a:off x="488952" y="1981204"/>
          <a:ext cx="8856663" cy="4543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19054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+mj-lt"/>
              </a:rPr>
              <a:t>The impact statement is a long-term objective that the project aims to </a:t>
            </a:r>
            <a:r>
              <a:rPr lang="en-GB" dirty="0" smtClean="0">
                <a:latin typeface="+mj-lt"/>
              </a:rPr>
              <a:t>contribute to but </a:t>
            </a:r>
            <a:r>
              <a:rPr lang="en-GB" dirty="0">
                <a:latin typeface="+mj-lt"/>
              </a:rPr>
              <a:t>is outside of the timeframe of the proposed </a:t>
            </a:r>
            <a:r>
              <a:rPr lang="en-GB" dirty="0" smtClean="0">
                <a:latin typeface="+mj-lt"/>
              </a:rPr>
              <a:t>project </a:t>
            </a:r>
          </a:p>
          <a:p>
            <a:r>
              <a:rPr lang="en-GB" dirty="0" smtClean="0">
                <a:latin typeface="+mj-lt"/>
              </a:rPr>
              <a:t>All </a:t>
            </a:r>
            <a:r>
              <a:rPr lang="en-GB" smtClean="0">
                <a:latin typeface="+mj-lt"/>
              </a:rPr>
              <a:t>DFID funded  </a:t>
            </a:r>
            <a:r>
              <a:rPr lang="en-GB" dirty="0">
                <a:latin typeface="+mj-lt"/>
              </a:rPr>
              <a:t>Darwin projects are expected to contribute to poverty reduction and sustainable management of biodiversity and its </a:t>
            </a:r>
            <a:r>
              <a:rPr lang="en-GB" dirty="0" smtClean="0">
                <a:latin typeface="+mj-lt"/>
              </a:rPr>
              <a:t>products </a:t>
            </a:r>
          </a:p>
          <a:p>
            <a:r>
              <a:rPr lang="en-GB" dirty="0" smtClean="0">
                <a:latin typeface="+mj-lt"/>
              </a:rPr>
              <a:t>No indicators required by Darwin</a:t>
            </a:r>
            <a:endParaRPr lang="en-GB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614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6" y="1844825"/>
            <a:ext cx="8856663" cy="4679809"/>
          </a:xfrm>
        </p:spPr>
        <p:txBody>
          <a:bodyPr/>
          <a:lstStyle/>
          <a:p>
            <a:r>
              <a:rPr lang="en-GB" dirty="0">
                <a:latin typeface="+mj-lt"/>
              </a:rPr>
              <a:t>The outcome statement is the overarching objective of the project you have </a:t>
            </a:r>
            <a:r>
              <a:rPr lang="en-GB" dirty="0" smtClean="0">
                <a:latin typeface="+mj-lt"/>
              </a:rPr>
              <a:t>outlined</a:t>
            </a:r>
          </a:p>
          <a:p>
            <a:r>
              <a:rPr lang="en-GB" dirty="0" smtClean="0">
                <a:latin typeface="+mj-lt"/>
              </a:rPr>
              <a:t>Darwin projects are evaluated against their outcome statement</a:t>
            </a:r>
          </a:p>
          <a:p>
            <a:r>
              <a:rPr lang="en-GB" dirty="0" smtClean="0">
                <a:latin typeface="+mj-lt"/>
              </a:rPr>
              <a:t>Indicators should provide detail of:</a:t>
            </a:r>
          </a:p>
          <a:p>
            <a:pPr lvl="1"/>
            <a:r>
              <a:rPr lang="en-GB" dirty="0" smtClean="0">
                <a:latin typeface="+mj-lt"/>
              </a:rPr>
              <a:t>What will change </a:t>
            </a:r>
          </a:p>
          <a:p>
            <a:pPr lvl="1"/>
            <a:r>
              <a:rPr lang="en-GB" dirty="0" smtClean="0">
                <a:latin typeface="+mj-lt"/>
              </a:rPr>
              <a:t>How it will change</a:t>
            </a:r>
          </a:p>
          <a:p>
            <a:pPr lvl="1"/>
            <a:r>
              <a:rPr lang="en-GB" dirty="0" smtClean="0">
                <a:latin typeface="+mj-lt"/>
              </a:rPr>
              <a:t>What you measure to define the change</a:t>
            </a:r>
          </a:p>
          <a:p>
            <a:r>
              <a:rPr lang="en-GB" dirty="0" smtClean="0">
                <a:latin typeface="+mj-lt"/>
              </a:rPr>
              <a:t>And depending on the work</a:t>
            </a:r>
          </a:p>
          <a:p>
            <a:pPr lvl="1"/>
            <a:r>
              <a:rPr lang="en-GB" dirty="0" smtClean="0">
                <a:latin typeface="+mj-lt"/>
              </a:rPr>
              <a:t>Who will benefit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694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 indicators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Direct benefits</a:t>
            </a:r>
            <a:endParaRPr lang="en-GB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Household </a:t>
            </a:r>
            <a:r>
              <a:rPr lang="en-GB" dirty="0">
                <a:latin typeface="+mj-lt"/>
              </a:rPr>
              <a:t>income in 500 HH increases by 10% (from $100 a month to $110 a month) by year </a:t>
            </a:r>
            <a:r>
              <a:rPr lang="en-GB" dirty="0" smtClean="0">
                <a:latin typeface="+mj-lt"/>
              </a:rPr>
              <a:t>3</a:t>
            </a:r>
          </a:p>
          <a:p>
            <a:r>
              <a:rPr lang="en-GB" dirty="0" smtClean="0">
                <a:latin typeface="+mj-lt"/>
              </a:rPr>
              <a:t>Wild stork numbers increase from 200 breeding pairs to 220 breeding pairs by year 3.</a:t>
            </a:r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50 % people surveyed demonstrate increase in awareness of </a:t>
            </a:r>
            <a:r>
              <a:rPr lang="en-GB" dirty="0">
                <a:latin typeface="+mj-lt"/>
              </a:rPr>
              <a:t>benefits of climate change </a:t>
            </a:r>
            <a:r>
              <a:rPr lang="en-GB" dirty="0" smtClean="0">
                <a:latin typeface="+mj-lt"/>
              </a:rPr>
              <a:t>adaptation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Indirect benefits</a:t>
            </a:r>
            <a:endParaRPr lang="en-GB" dirty="0">
              <a:latin typeface="+mj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>
                <a:latin typeface="+mj-lt"/>
              </a:rPr>
              <a:t>26,000 ha of natural forest gazetted for protection by year 3.</a:t>
            </a:r>
          </a:p>
          <a:p>
            <a:r>
              <a:rPr lang="en-GB" dirty="0">
                <a:latin typeface="+mj-lt"/>
              </a:rPr>
              <a:t>Increased </a:t>
            </a:r>
            <a:r>
              <a:rPr lang="en-GB" dirty="0" smtClean="0">
                <a:latin typeface="+mj-lt"/>
              </a:rPr>
              <a:t> capacity </a:t>
            </a:r>
            <a:r>
              <a:rPr lang="en-GB" dirty="0">
                <a:latin typeface="+mj-lt"/>
              </a:rPr>
              <a:t>in Government agencies supporting biodiversity conservation as evidenced by an increase in EIAs meeting international best practice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27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6" y="1844825"/>
            <a:ext cx="8856663" cy="4679809"/>
          </a:xfrm>
        </p:spPr>
        <p:txBody>
          <a:bodyPr/>
          <a:lstStyle/>
          <a:p>
            <a:r>
              <a:rPr lang="en-GB" sz="2600" dirty="0">
                <a:latin typeface="+mj-lt"/>
              </a:rPr>
              <a:t>Outputs are the specific, direct deliverables of the project</a:t>
            </a:r>
            <a:r>
              <a:rPr lang="en-GB" sz="2600" dirty="0" smtClean="0">
                <a:latin typeface="+mj-lt"/>
              </a:rPr>
              <a:t>.</a:t>
            </a:r>
          </a:p>
          <a:p>
            <a:r>
              <a:rPr lang="en-GB" sz="2600" dirty="0">
                <a:latin typeface="+mj-lt"/>
              </a:rPr>
              <a:t>These will provide the conditions necessary to achieve the Outcome. That is, if the outputs are achieved then the logic is that the outcome will also be achieved</a:t>
            </a:r>
            <a:r>
              <a:rPr lang="en-GB" sz="2600" dirty="0" smtClean="0">
                <a:latin typeface="+mj-lt"/>
              </a:rPr>
              <a:t>.</a:t>
            </a:r>
          </a:p>
          <a:p>
            <a:r>
              <a:rPr lang="en-GB" sz="2600" dirty="0" smtClean="0">
                <a:latin typeface="+mj-lt"/>
              </a:rPr>
              <a:t>Output indicators should represent the direct deliverables of the project.</a:t>
            </a:r>
          </a:p>
          <a:p>
            <a:r>
              <a:rPr lang="en-GB" sz="2600" dirty="0" smtClean="0">
                <a:latin typeface="+mj-lt"/>
              </a:rPr>
              <a:t>They should remain in the control of the project. </a:t>
            </a:r>
          </a:p>
          <a:p>
            <a:r>
              <a:rPr lang="en-GB" sz="2600" dirty="0" smtClean="0">
                <a:latin typeface="+mj-lt"/>
              </a:rPr>
              <a:t>Darwin projects will need to report against their outputs annually</a:t>
            </a:r>
            <a:endParaRPr lang="en-GB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069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 indicators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Four </a:t>
            </a:r>
            <a:r>
              <a:rPr lang="en-GB" dirty="0">
                <a:latin typeface="+mj-lt"/>
              </a:rPr>
              <a:t>community agroforestry pilot projects established, supported by technical </a:t>
            </a:r>
            <a:r>
              <a:rPr lang="en-GB" dirty="0" smtClean="0">
                <a:latin typeface="+mj-lt"/>
              </a:rPr>
              <a:t>research</a:t>
            </a:r>
            <a:r>
              <a:rPr lang="en-GB" dirty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by year 3.</a:t>
            </a:r>
          </a:p>
          <a:p>
            <a:r>
              <a:rPr lang="en-GB" dirty="0">
                <a:latin typeface="+mj-lt"/>
              </a:rPr>
              <a:t>Fully functioning elasmobranch data collection programme established that is harmonised with regional IOTC reporting </a:t>
            </a:r>
            <a:r>
              <a:rPr lang="en-GB" dirty="0" smtClean="0">
                <a:latin typeface="+mj-lt"/>
              </a:rPr>
              <a:t>requirements.</a:t>
            </a:r>
          </a:p>
          <a:p>
            <a:r>
              <a:rPr lang="en-GB" dirty="0" smtClean="0">
                <a:latin typeface="+mj-lt"/>
              </a:rPr>
              <a:t>Educational materials on benefits of conservation farming.</a:t>
            </a:r>
          </a:p>
          <a:p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7729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What </a:t>
            </a:r>
            <a:r>
              <a:rPr lang="en-GB" dirty="0">
                <a:latin typeface="+mj-lt"/>
              </a:rPr>
              <a:t>the general activities </a:t>
            </a:r>
            <a:r>
              <a:rPr lang="en-GB" dirty="0" smtClean="0">
                <a:latin typeface="+mj-lt"/>
              </a:rPr>
              <a:t>need </a:t>
            </a:r>
            <a:r>
              <a:rPr lang="en-GB" dirty="0">
                <a:latin typeface="+mj-lt"/>
              </a:rPr>
              <a:t>to be undertaken in order to achieve the outputs and therefore the outcome of the project. </a:t>
            </a: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Activities </a:t>
            </a:r>
            <a:r>
              <a:rPr lang="en-GB" dirty="0">
                <a:latin typeface="+mj-lt"/>
              </a:rPr>
              <a:t>should be designed in a way that their completion should be sufficient and indicators should not be </a:t>
            </a:r>
            <a:r>
              <a:rPr lang="en-GB" dirty="0" smtClean="0">
                <a:latin typeface="+mj-lt"/>
              </a:rPr>
              <a:t>necessary.</a:t>
            </a:r>
          </a:p>
          <a:p>
            <a:r>
              <a:rPr lang="en-GB" dirty="0" smtClean="0">
                <a:latin typeface="+mj-lt"/>
              </a:rPr>
              <a:t>Darwin projects will not be evaluated against their activity.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371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957" y="620713"/>
            <a:ext cx="8280470" cy="1143000"/>
          </a:xfrm>
        </p:spPr>
        <p:txBody>
          <a:bodyPr/>
          <a:lstStyle/>
          <a:p>
            <a:r>
              <a:rPr lang="en-GB" dirty="0" smtClean="0"/>
              <a:t>Example activities – not indicators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6" y="2276876"/>
            <a:ext cx="8856663" cy="4247761"/>
          </a:xfrm>
        </p:spPr>
        <p:txBody>
          <a:bodyPr/>
          <a:lstStyle/>
          <a:p>
            <a:r>
              <a:rPr lang="en-GB" dirty="0">
                <a:latin typeface="+mj-lt"/>
              </a:rPr>
              <a:t>Documentation of lessons learned from implementation in each site/country </a:t>
            </a:r>
            <a:endParaRPr lang="en-GB" dirty="0" smtClean="0">
              <a:latin typeface="+mj-lt"/>
            </a:endParaRPr>
          </a:p>
          <a:p>
            <a:r>
              <a:rPr lang="en-GB" dirty="0">
                <a:latin typeface="+mj-lt"/>
              </a:rPr>
              <a:t>Conduct an exposure / cross visit for selected local staff and community members to project sites / communities that have HWC mitigation strategies in place. </a:t>
            </a:r>
          </a:p>
          <a:p>
            <a:r>
              <a:rPr lang="en-GB" dirty="0">
                <a:latin typeface="+mj-lt"/>
              </a:rPr>
              <a:t>Physical and hydrological assessment of </a:t>
            </a:r>
            <a:r>
              <a:rPr lang="en-GB" dirty="0" err="1">
                <a:latin typeface="+mj-lt"/>
              </a:rPr>
              <a:t>Hilsha</a:t>
            </a:r>
            <a:r>
              <a:rPr lang="en-GB" dirty="0">
                <a:latin typeface="+mj-lt"/>
              </a:rPr>
              <a:t> fishery</a:t>
            </a:r>
          </a:p>
        </p:txBody>
      </p:sp>
    </p:spTree>
    <p:extLst>
      <p:ext uri="{BB962C8B-B14F-4D97-AF65-F5344CB8AC3E}">
        <p14:creationId xmlns:p14="http://schemas.microsoft.com/office/powerpoint/2010/main" val="168642243"/>
      </p:ext>
    </p:extLst>
  </p:cSld>
  <p:clrMapOvr>
    <a:masterClrMapping/>
  </p:clrMapOvr>
</p:sld>
</file>

<file path=ppt/theme/theme1.xml><?xml version="1.0" encoding="utf-8"?>
<a:theme xmlns:a="http://schemas.openxmlformats.org/drawingml/2006/main" name="ECTF-Master with tree wallpaper">
  <a:themeElements>
    <a:clrScheme name="ECTF-Master with tree wallpap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CTF-Master with tree wallpaper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TF-Master with tree wallpap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TF-Master with tree wallpap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Designs\ECTF-Master with tree wallpaper.ppt</Template>
  <TotalTime>2091</TotalTime>
  <Words>545</Words>
  <Application>Microsoft Office PowerPoint</Application>
  <PresentationFormat>A4 Paper (210x297 mm)</PresentationFormat>
  <Paragraphs>60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ECTF-Master with tree wallpaper</vt:lpstr>
      <vt:lpstr>Image</vt:lpstr>
      <vt:lpstr>Measuring your impact vs. activity</vt:lpstr>
      <vt:lpstr>Measuring change</vt:lpstr>
      <vt:lpstr>Impact Statement</vt:lpstr>
      <vt:lpstr>Outcome</vt:lpstr>
      <vt:lpstr>Outcome indicators</vt:lpstr>
      <vt:lpstr>Output</vt:lpstr>
      <vt:lpstr>Output indicators</vt:lpstr>
      <vt:lpstr>Activity</vt:lpstr>
      <vt:lpstr>Example activities – not indicators</vt:lpstr>
      <vt:lpstr>Key points</vt:lpstr>
      <vt:lpstr>Key points cont.</vt:lpstr>
      <vt:lpstr>Key Points cont.</vt:lpstr>
    </vt:vector>
  </TitlesOfParts>
  <Company>Lts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Lts International</dc:creator>
  <cp:lastModifiedBy>Joanne Gordon</cp:lastModifiedBy>
  <cp:revision>115</cp:revision>
  <cp:lastPrinted>2003-02-26T17:20:11Z</cp:lastPrinted>
  <dcterms:created xsi:type="dcterms:W3CDTF">2003-02-25T15:26:38Z</dcterms:created>
  <dcterms:modified xsi:type="dcterms:W3CDTF">2014-05-08T14:11:23Z</dcterms:modified>
</cp:coreProperties>
</file>