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63" r:id="rId4"/>
    <p:sldId id="259" r:id="rId5"/>
    <p:sldId id="257" r:id="rId6"/>
    <p:sldId id="262" r:id="rId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1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00" y="-8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EB8BCEC-6AE0-4461-BB1F-6F4498C43687}" type="datetimeFigureOut">
              <a:rPr lang="en-GB" smtClean="0"/>
              <a:t>20/03/2015</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F52ACB13-B304-48D0-90FD-83D0F5774E2E}" type="slidenum">
              <a:rPr lang="en-GB" smtClean="0"/>
              <a:t>‹#›</a:t>
            </a:fld>
            <a:endParaRPr lang="en-GB"/>
          </a:p>
        </p:txBody>
      </p:sp>
    </p:spTree>
    <p:extLst>
      <p:ext uri="{BB962C8B-B14F-4D97-AF65-F5344CB8AC3E}">
        <p14:creationId xmlns:p14="http://schemas.microsoft.com/office/powerpoint/2010/main" val="1239347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99BBBC9-3349-45A8-A20E-CFCC196C70C0}" type="datetimeFigureOut">
              <a:rPr lang="en-GB" smtClean="0"/>
              <a:t>20/03/2015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5BADB8B-7A2B-4878-83F2-2ADA923E6B69}" type="slidenum">
              <a:rPr lang="en-GB" smtClean="0"/>
              <a:t>‹#›</a:t>
            </a:fld>
            <a:endParaRPr lang="en-GB"/>
          </a:p>
        </p:txBody>
      </p:sp>
    </p:spTree>
    <p:extLst>
      <p:ext uri="{BB962C8B-B14F-4D97-AF65-F5344CB8AC3E}">
        <p14:creationId xmlns:p14="http://schemas.microsoft.com/office/powerpoint/2010/main" val="208313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is a very important slide and adequate time should be allowed for discussion.</a:t>
            </a:r>
          </a:p>
          <a:p>
            <a:pPr eaLnBrk="1" hangingPunct="1">
              <a:spcBef>
                <a:spcPct val="0"/>
              </a:spcBef>
            </a:pPr>
            <a:r>
              <a:rPr lang="en-US" dirty="0" smtClean="0"/>
              <a:t>Note the slide presentation is in three parts which correspond to important learning points.</a:t>
            </a:r>
          </a:p>
          <a:p>
            <a:pPr eaLnBrk="1" hangingPunct="1">
              <a:spcBef>
                <a:spcPct val="0"/>
              </a:spcBef>
              <a:buFontTx/>
              <a:buChar char="•"/>
            </a:pPr>
            <a:r>
              <a:rPr lang="en-US" dirty="0" smtClean="0"/>
              <a:t>Firstly, the core sequence of Inputs to impact.</a:t>
            </a:r>
          </a:p>
          <a:p>
            <a:pPr eaLnBrk="1" hangingPunct="1">
              <a:spcBef>
                <a:spcPct val="0"/>
              </a:spcBef>
              <a:buFontTx/>
              <a:buChar char="•"/>
            </a:pPr>
            <a:r>
              <a:rPr lang="en-US" dirty="0" smtClean="0"/>
              <a:t>Secondly, the internal/external perspective</a:t>
            </a:r>
          </a:p>
          <a:p>
            <a:pPr eaLnBrk="1" hangingPunct="1">
              <a:spcBef>
                <a:spcPct val="0"/>
              </a:spcBef>
              <a:buFontTx/>
              <a:buChar char="•"/>
            </a:pPr>
            <a:r>
              <a:rPr lang="en-US" dirty="0" smtClean="0"/>
              <a:t>Thirdly the matching but opposite environmental issues that management control diminishes and external factors become more important as the chain progresses further from inputs to impact.</a:t>
            </a:r>
          </a:p>
          <a:p>
            <a:pPr eaLnBrk="1" hangingPunct="1">
              <a:spcBef>
                <a:spcPct val="0"/>
              </a:spcBef>
            </a:pPr>
            <a:endParaRPr lang="en-US" dirty="0" smtClean="0"/>
          </a:p>
          <a:p>
            <a:pPr eaLnBrk="1" hangingPunct="1">
              <a:spcBef>
                <a:spcPct val="0"/>
              </a:spcBef>
            </a:pPr>
            <a:r>
              <a:rPr lang="en-US" u="sng" dirty="0" smtClean="0"/>
              <a:t>Core sequence</a:t>
            </a:r>
          </a:p>
          <a:p>
            <a:pPr eaLnBrk="1" hangingPunct="1">
              <a:spcBef>
                <a:spcPct val="0"/>
              </a:spcBef>
            </a:pPr>
            <a:r>
              <a:rPr lang="en-US" dirty="0" smtClean="0"/>
              <a:t>Show the core sequence and talk through the description of each stage from inputs to impact.</a:t>
            </a:r>
          </a:p>
          <a:p>
            <a:pPr eaLnBrk="1" hangingPunct="1">
              <a:spcBef>
                <a:spcPct val="0"/>
              </a:spcBef>
            </a:pPr>
            <a:r>
              <a:rPr lang="en-US" dirty="0" smtClean="0"/>
              <a:t>The terms are in wide use in international and national public sector processes and there is wide agreement about their use.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u="sng" dirty="0" smtClean="0"/>
              <a:t>Internal/External</a:t>
            </a:r>
          </a:p>
          <a:p>
            <a:pPr eaLnBrk="1" hangingPunct="1">
              <a:spcBef>
                <a:spcPct val="0"/>
              </a:spcBef>
            </a:pPr>
            <a:r>
              <a:rPr lang="en-US" dirty="0" smtClean="0"/>
              <a:t>The sequence has two parts to it: those items under the control of management and those that are more dependent on external factors.</a:t>
            </a:r>
          </a:p>
          <a:p>
            <a:pPr eaLnBrk="1" hangingPunct="1">
              <a:spcBef>
                <a:spcPct val="0"/>
              </a:spcBef>
            </a:pPr>
            <a:r>
              <a:rPr lang="en-US" dirty="0" smtClean="0"/>
              <a:t>The use of inputs, management of activities and delivery of outputs are under management’s direct control. Management of output delivery is handled by processes that are within the </a:t>
            </a:r>
            <a:r>
              <a:rPr lang="en-US" dirty="0" err="1" smtClean="0"/>
              <a:t>organisation</a:t>
            </a:r>
            <a:r>
              <a:rPr lang="en-US" dirty="0" smtClean="0"/>
              <a:t>.</a:t>
            </a:r>
          </a:p>
          <a:p>
            <a:pPr eaLnBrk="1" hangingPunct="1">
              <a:spcBef>
                <a:spcPct val="0"/>
              </a:spcBef>
            </a:pPr>
            <a:r>
              <a:rPr lang="en-US" dirty="0" smtClean="0"/>
              <a:t>The success of timely and accurate delivery of outputs is something that managers can be held directly accountable for.</a:t>
            </a:r>
          </a:p>
          <a:p>
            <a:pPr eaLnBrk="1" hangingPunct="1">
              <a:spcBef>
                <a:spcPct val="0"/>
              </a:spcBef>
            </a:pPr>
            <a:r>
              <a:rPr lang="en-US" dirty="0" smtClean="0"/>
              <a:t>As such, this part of the results chain is considered to be ‘Internal’ to the process and comprises the internal perspective.</a:t>
            </a:r>
          </a:p>
          <a:p>
            <a:pPr eaLnBrk="1" hangingPunct="1">
              <a:spcBef>
                <a:spcPct val="0"/>
              </a:spcBef>
            </a:pPr>
            <a:r>
              <a:rPr lang="en-US" dirty="0" smtClean="0"/>
              <a:t>Show the Internal Perspective – External Perspective part of the slide</a:t>
            </a:r>
          </a:p>
          <a:p>
            <a:pPr eaLnBrk="1" hangingPunct="1">
              <a:spcBef>
                <a:spcPct val="0"/>
              </a:spcBef>
            </a:pPr>
            <a:endParaRPr lang="en-US" dirty="0" smtClean="0"/>
          </a:p>
          <a:p>
            <a:pPr eaLnBrk="1" hangingPunct="1">
              <a:spcBef>
                <a:spcPct val="0"/>
              </a:spcBef>
            </a:pPr>
            <a:r>
              <a:rPr lang="en-US" dirty="0" smtClean="0"/>
              <a:t>The achievement of outcomes, however, depends on how the people or institutions which are the focus of the activities react to the outputs that are delivered.</a:t>
            </a:r>
          </a:p>
          <a:p>
            <a:pPr eaLnBrk="1" hangingPunct="1">
              <a:spcBef>
                <a:spcPct val="0"/>
              </a:spcBef>
            </a:pPr>
            <a:r>
              <a:rPr lang="en-US" dirty="0" smtClean="0"/>
              <a:t>Management of progress towards outcomes and impact requires interaction with stakeholders and an understanding of their views about the outputs. That is why it is considered to be an external perspective.</a:t>
            </a:r>
          </a:p>
          <a:p>
            <a:pPr eaLnBrk="1" hangingPunct="1">
              <a:spcBef>
                <a:spcPct val="0"/>
              </a:spcBef>
            </a:pPr>
            <a:r>
              <a:rPr lang="en-US" dirty="0" smtClean="0"/>
              <a:t>This is not under the direct control of management, but, given that the reaction will depend on the quality and appropriateness of the outputs, it is said that managers can be held accountable for managing towards outcomes.</a:t>
            </a:r>
          </a:p>
          <a:p>
            <a:pPr eaLnBrk="1" hangingPunct="1">
              <a:spcBef>
                <a:spcPct val="0"/>
              </a:spcBef>
            </a:pPr>
            <a:r>
              <a:rPr lang="en-US" dirty="0" smtClean="0"/>
              <a:t>Impact is a long-term aim. Impact will usually depend not on a single project or set of activities, but on many complementary interventions. Managers cannot be held accountable for impact.</a:t>
            </a:r>
          </a:p>
          <a:p>
            <a:pPr eaLnBrk="1" hangingPunct="1">
              <a:spcBef>
                <a:spcPct val="0"/>
              </a:spcBef>
            </a:pPr>
            <a:endParaRPr lang="en-US" dirty="0" smtClean="0"/>
          </a:p>
          <a:p>
            <a:pPr eaLnBrk="1" hangingPunct="1">
              <a:spcBef>
                <a:spcPct val="0"/>
              </a:spcBef>
            </a:pPr>
            <a:r>
              <a:rPr lang="en-US" dirty="0" smtClean="0"/>
              <a:t>The step from the internal perspective to the external is often referred to as the ‘</a:t>
            </a:r>
            <a:r>
              <a:rPr lang="en-US" u="sng" dirty="0" smtClean="0"/>
              <a:t>missing middle</a:t>
            </a:r>
            <a:r>
              <a:rPr lang="en-US" dirty="0" smtClean="0"/>
              <a:t>’ as it is not explicitly expressed in tools such as the </a:t>
            </a:r>
            <a:r>
              <a:rPr lang="en-US" dirty="0" err="1" smtClean="0"/>
              <a:t>logframe</a:t>
            </a:r>
            <a:r>
              <a:rPr lang="en-US" dirty="0" smtClean="0"/>
              <a:t>, yet it is the most important step in the results chain where people’s </a:t>
            </a:r>
            <a:r>
              <a:rPr lang="en-US" dirty="0" err="1" smtClean="0"/>
              <a:t>behaviour</a:t>
            </a:r>
            <a:r>
              <a:rPr lang="en-US" dirty="0" smtClean="0"/>
              <a:t> changes in response to outputs and thereby leads to progress towards outcomes.</a:t>
            </a:r>
          </a:p>
          <a:p>
            <a:pPr eaLnBrk="1" hangingPunct="1">
              <a:spcBef>
                <a:spcPct val="0"/>
              </a:spcBef>
            </a:pPr>
            <a:endParaRPr lang="en-US" dirty="0" smtClean="0"/>
          </a:p>
          <a:p>
            <a:pPr eaLnBrk="1" hangingPunct="1">
              <a:spcBef>
                <a:spcPct val="0"/>
              </a:spcBef>
            </a:pPr>
            <a:r>
              <a:rPr lang="en-US" u="sng" dirty="0" smtClean="0"/>
              <a:t>Management control versus external factors</a:t>
            </a:r>
          </a:p>
          <a:p>
            <a:pPr eaLnBrk="1" hangingPunct="1">
              <a:spcBef>
                <a:spcPct val="0"/>
              </a:spcBef>
            </a:pPr>
            <a:r>
              <a:rPr lang="en-US" dirty="0" smtClean="0"/>
              <a:t>Show the third and last part of the slide</a:t>
            </a:r>
          </a:p>
          <a:p>
            <a:pPr eaLnBrk="1" hangingPunct="1">
              <a:spcBef>
                <a:spcPct val="0"/>
              </a:spcBef>
            </a:pPr>
            <a:r>
              <a:rPr lang="en-US" dirty="0" smtClean="0"/>
              <a:t>These diagrams illustrate the internal/external dimensions. As management control diminishes so the influence of factors that are external and outside management control become more important.</a:t>
            </a:r>
          </a:p>
          <a:p>
            <a:pPr eaLnBrk="1" hangingPunct="1">
              <a:spcBef>
                <a:spcPct val="0"/>
              </a:spcBef>
            </a:pPr>
            <a:r>
              <a:rPr lang="en-US" dirty="0" smtClean="0"/>
              <a:t>The risks of not achieving outcomes increase and those risks need to be taken into account during the planning process.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BA937400-9415-456D-A84E-01985633F711}" type="slidenum">
              <a:rPr lang="en-GB" smtClean="0">
                <a:ea typeface="ＭＳ Ｐゴシック" pitchFamily="34" charset="-128"/>
              </a:rPr>
              <a:pPr eaLnBrk="1" fontAlgn="base" hangingPunct="1">
                <a:spcBef>
                  <a:spcPct val="0"/>
                </a:spcBef>
                <a:spcAft>
                  <a:spcPct val="0"/>
                </a:spcAft>
              </a:pPr>
              <a:t>3</a:t>
            </a:fld>
            <a:endParaRPr lang="en-GB"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key idea here is that this approach allows all of the meaningful and critical stages in a change process to be documented, rather than abstracted into just a few standardised elements in the log-frame </a:t>
            </a:r>
            <a:endParaRPr lang="en-GB" dirty="0"/>
          </a:p>
        </p:txBody>
      </p:sp>
      <p:sp>
        <p:nvSpPr>
          <p:cNvPr id="4" name="Slide Number Placeholder 3"/>
          <p:cNvSpPr>
            <a:spLocks noGrp="1"/>
          </p:cNvSpPr>
          <p:nvPr>
            <p:ph type="sldNum" sz="quarter" idx="10"/>
          </p:nvPr>
        </p:nvSpPr>
        <p:spPr/>
        <p:txBody>
          <a:bodyPr/>
          <a:lstStyle/>
          <a:p>
            <a:fld id="{A5BADB8B-7A2B-4878-83F2-2ADA923E6B69}" type="slidenum">
              <a:rPr lang="en-GB" smtClean="0"/>
              <a:t>5</a:t>
            </a:fld>
            <a:endParaRPr lang="en-GB"/>
          </a:p>
        </p:txBody>
      </p:sp>
    </p:spTree>
    <p:extLst>
      <p:ext uri="{BB962C8B-B14F-4D97-AF65-F5344CB8AC3E}">
        <p14:creationId xmlns:p14="http://schemas.microsoft.com/office/powerpoint/2010/main" val="37120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288570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159290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59592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221756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36717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F5C683-FF31-4445-82D4-D8957991429A}" type="datetimeFigureOut">
              <a:rPr lang="en-GB" smtClean="0"/>
              <a:t>20/03/2015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88021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F5C683-FF31-4445-82D4-D8957991429A}" type="datetimeFigureOut">
              <a:rPr lang="en-GB" smtClean="0"/>
              <a:t>20/03/2015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11680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F5C683-FF31-4445-82D4-D8957991429A}" type="datetimeFigureOut">
              <a:rPr lang="en-GB" smtClean="0"/>
              <a:t>20/03/2015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78516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5C683-FF31-4445-82D4-D8957991429A}" type="datetimeFigureOut">
              <a:rPr lang="en-GB" smtClean="0"/>
              <a:t>20/03/2015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18009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5C683-FF31-4445-82D4-D8957991429A}" type="datetimeFigureOut">
              <a:rPr lang="en-GB" smtClean="0"/>
              <a:t>20/03/2015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231130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5C683-FF31-4445-82D4-D8957991429A}" type="datetimeFigureOut">
              <a:rPr lang="en-GB" smtClean="0"/>
              <a:t>20/03/2015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72565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5C683-FF31-4445-82D4-D8957991429A}" type="datetimeFigureOut">
              <a:rPr lang="en-GB" smtClean="0"/>
              <a:t>20/03/2015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BFD0-EACF-4AD2-900C-C91540CD1B32}" type="slidenum">
              <a:rPr lang="en-GB" smtClean="0"/>
              <a:t>‹#›</a:t>
            </a:fld>
            <a:endParaRPr lang="en-GB"/>
          </a:p>
        </p:txBody>
      </p:sp>
    </p:spTree>
    <p:extLst>
      <p:ext uri="{BB962C8B-B14F-4D97-AF65-F5344CB8AC3E}">
        <p14:creationId xmlns:p14="http://schemas.microsoft.com/office/powerpoint/2010/main" val="135292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latin typeface="+mj-lt"/>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3600" dirty="0"/>
          </a:p>
        </p:txBody>
      </p:sp>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5373216"/>
            <a:ext cx="4572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Projects\World\DEFRA\Darwin\Darwin Administration\Templates and Stationery\Logos\Defra_CMYK_SML_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978" y="5373216"/>
            <a:ext cx="1947420" cy="1264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N:\Projects\World\DEFRA\Darwin\Darwin Administration\Templates and Stationery\Logos\DFID UK aid logo set and standards for designers\Standard Logo with Strapline\UK AID - Standard - 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71" y="5373216"/>
            <a:ext cx="1194965" cy="1264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fontScale="90000"/>
          </a:bodyPr>
          <a:lstStyle/>
          <a:p>
            <a:r>
              <a:rPr lang="en-GB" sz="5400" dirty="0" smtClean="0"/>
              <a:t>Monitoring and Evaluation Plan</a:t>
            </a:r>
            <a:endParaRPr lang="en-GB" sz="5400" dirty="0"/>
          </a:p>
        </p:txBody>
      </p:sp>
      <p:sp>
        <p:nvSpPr>
          <p:cNvPr id="3" name="Subtitle 2"/>
          <p:cNvSpPr>
            <a:spLocks noGrp="1"/>
          </p:cNvSpPr>
          <p:nvPr>
            <p:ph type="subTitle" idx="1"/>
          </p:nvPr>
        </p:nvSpPr>
        <p:spPr/>
        <p:txBody>
          <a:bodyPr>
            <a:normAutofit/>
          </a:bodyPr>
          <a:lstStyle/>
          <a:p>
            <a:r>
              <a:rPr lang="en-GB" sz="3600" dirty="0" smtClean="0"/>
              <a:t>Systematising the collection of evidence</a:t>
            </a:r>
            <a:endParaRPr lang="en-GB" sz="3600" dirty="0"/>
          </a:p>
        </p:txBody>
      </p:sp>
    </p:spTree>
    <p:extLst>
      <p:ext uri="{BB962C8B-B14F-4D97-AF65-F5344CB8AC3E}">
        <p14:creationId xmlns:p14="http://schemas.microsoft.com/office/powerpoint/2010/main" val="259382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274638"/>
            <a:ext cx="7139136" cy="1143000"/>
          </a:xfrm>
        </p:spPr>
        <p:txBody>
          <a:bodyPr>
            <a:normAutofit/>
          </a:bodyPr>
          <a:lstStyle/>
          <a:p>
            <a:r>
              <a:rPr lang="en-GB" dirty="0" smtClean="0">
                <a:solidFill>
                  <a:schemeClr val="bg1"/>
                </a:solidFill>
              </a:rPr>
              <a:t>Developing an M&amp;E Plan</a:t>
            </a:r>
            <a:endParaRPr lang="en-GB" dirty="0">
              <a:solidFill>
                <a:schemeClr val="bg1"/>
              </a:solidFill>
            </a:endParaRPr>
          </a:p>
        </p:txBody>
      </p:sp>
      <p:sp>
        <p:nvSpPr>
          <p:cNvPr id="8" name="Title 1"/>
          <p:cNvSpPr txBox="1">
            <a:spLocks/>
          </p:cNvSpPr>
          <p:nvPr/>
        </p:nvSpPr>
        <p:spPr>
          <a:xfrm>
            <a:off x="457200" y="270844"/>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sp>
        <p:nvSpPr>
          <p:cNvPr id="9" name="TextBox 8"/>
          <p:cNvSpPr txBox="1"/>
          <p:nvPr/>
        </p:nvSpPr>
        <p:spPr>
          <a:xfrm>
            <a:off x="3816424" y="2564904"/>
            <a:ext cx="5436096" cy="3108543"/>
          </a:xfrm>
          <a:prstGeom prst="rect">
            <a:avLst/>
          </a:prstGeom>
          <a:noFill/>
        </p:spPr>
        <p:txBody>
          <a:bodyPr wrap="square" rtlCol="0">
            <a:spAutoFit/>
          </a:bodyPr>
          <a:lstStyle/>
          <a:p>
            <a:r>
              <a:rPr lang="en-GB" sz="2800" dirty="0" smtClean="0">
                <a:latin typeface="Segoe UI" pitchFamily="34" charset="0"/>
                <a:ea typeface="Segoe UI" pitchFamily="34" charset="0"/>
                <a:cs typeface="Segoe UI" pitchFamily="34" charset="0"/>
              </a:rPr>
              <a:t>Issues to consider</a:t>
            </a:r>
          </a:p>
          <a:p>
            <a:pPr marL="457200" indent="-457200">
              <a:buFont typeface="Arial" pitchFamily="34" charset="0"/>
              <a:buChar char="•"/>
            </a:pPr>
            <a:r>
              <a:rPr lang="en-GB" sz="2800" dirty="0" smtClean="0">
                <a:latin typeface="Segoe UI" pitchFamily="34" charset="0"/>
                <a:ea typeface="Segoe UI" pitchFamily="34" charset="0"/>
                <a:cs typeface="Segoe UI" pitchFamily="34" charset="0"/>
              </a:rPr>
              <a:t>M&amp;E management</a:t>
            </a:r>
          </a:p>
          <a:p>
            <a:pPr marL="457200" indent="-457200">
              <a:buFont typeface="Arial" pitchFamily="34" charset="0"/>
              <a:buChar char="•"/>
            </a:pPr>
            <a:r>
              <a:rPr lang="en-GB" sz="2800" dirty="0" smtClean="0">
                <a:latin typeface="Segoe UI" pitchFamily="34" charset="0"/>
                <a:ea typeface="Segoe UI" pitchFamily="34" charset="0"/>
                <a:cs typeface="Segoe UI" pitchFamily="34" charset="0"/>
              </a:rPr>
              <a:t>Purpose of the plan</a:t>
            </a:r>
          </a:p>
          <a:p>
            <a:pPr marL="457200" indent="-457200">
              <a:buFont typeface="Arial" pitchFamily="34" charset="0"/>
              <a:buChar char="•"/>
            </a:pPr>
            <a:r>
              <a:rPr lang="en-GB" sz="2800" dirty="0" smtClean="0">
                <a:latin typeface="Segoe UI" pitchFamily="34" charset="0"/>
                <a:ea typeface="Segoe UI" pitchFamily="34" charset="0"/>
                <a:cs typeface="Segoe UI" pitchFamily="34" charset="0"/>
              </a:rPr>
              <a:t>Resource needs HR and £</a:t>
            </a:r>
          </a:p>
          <a:p>
            <a:pPr marL="457200" indent="-457200">
              <a:buFont typeface="Arial" pitchFamily="34" charset="0"/>
              <a:buChar char="•"/>
            </a:pPr>
            <a:r>
              <a:rPr lang="en-GB" sz="2800" dirty="0" smtClean="0">
                <a:latin typeface="Segoe UI" pitchFamily="34" charset="0"/>
                <a:ea typeface="Segoe UI" pitchFamily="34" charset="0"/>
                <a:cs typeface="Segoe UI" pitchFamily="34" charset="0"/>
              </a:rPr>
              <a:t>Timing and sequencing</a:t>
            </a:r>
          </a:p>
          <a:p>
            <a:pPr marL="457200" indent="-457200">
              <a:buFont typeface="Arial" pitchFamily="34" charset="0"/>
              <a:buChar char="•"/>
            </a:pPr>
            <a:r>
              <a:rPr lang="en-GB" sz="2800" dirty="0" smtClean="0">
                <a:latin typeface="Segoe UI" pitchFamily="34" charset="0"/>
                <a:ea typeface="Segoe UI" pitchFamily="34" charset="0"/>
                <a:cs typeface="Segoe UI" pitchFamily="34" charset="0"/>
              </a:rPr>
              <a:t>Feedback and lesson-learning</a:t>
            </a:r>
          </a:p>
          <a:p>
            <a:pPr marL="457200" indent="-457200">
              <a:buFont typeface="Arial" pitchFamily="34" charset="0"/>
              <a:buChar char="•"/>
            </a:pPr>
            <a:r>
              <a:rPr lang="en-GB" sz="2800" dirty="0" smtClean="0">
                <a:latin typeface="Segoe UI" pitchFamily="34" charset="0"/>
                <a:ea typeface="Segoe UI" pitchFamily="34" charset="0"/>
                <a:cs typeface="Segoe UI" pitchFamily="34" charset="0"/>
              </a:rPr>
              <a:t>Provision of sound evidence </a:t>
            </a:r>
            <a:endParaRPr lang="en-GB" sz="2800" dirty="0">
              <a:latin typeface="Segoe UI" pitchFamily="34" charset="0"/>
              <a:ea typeface="Segoe UI" pitchFamily="34" charset="0"/>
              <a:cs typeface="Segoe UI" pitchFamily="34" charset="0"/>
            </a:endParaRPr>
          </a:p>
        </p:txBody>
      </p:sp>
      <p:pic>
        <p:nvPicPr>
          <p:cNvPr id="10"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564904"/>
            <a:ext cx="3810000" cy="2828925"/>
          </a:xfrm>
        </p:spPr>
      </p:pic>
    </p:spTree>
    <p:extLst>
      <p:ext uri="{BB962C8B-B14F-4D97-AF65-F5344CB8AC3E}">
        <p14:creationId xmlns:p14="http://schemas.microsoft.com/office/powerpoint/2010/main" val="2151007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690" y="-99392"/>
            <a:ext cx="9172879" cy="1591896"/>
            <a:chOff x="0" y="-83378"/>
            <a:chExt cx="9172879" cy="1591896"/>
          </a:xfrm>
        </p:grpSpPr>
        <p:sp>
          <p:nvSpPr>
            <p:cNvPr id="25" name="Rectangle 24"/>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 descr="N:\Projects\World\DEFRA\Darwin\Darwin Administration\Templates and Stationery\Logos\Darwi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11266" name="Title 1"/>
          <p:cNvSpPr>
            <a:spLocks noGrp="1"/>
          </p:cNvSpPr>
          <p:nvPr>
            <p:ph type="title"/>
          </p:nvPr>
        </p:nvSpPr>
        <p:spPr>
          <a:xfrm>
            <a:off x="457200" y="116632"/>
            <a:ext cx="7114829" cy="1301006"/>
          </a:xfrm>
        </p:spPr>
        <p:txBody>
          <a:bodyPr>
            <a:normAutofit/>
          </a:bodyPr>
          <a:lstStyle/>
          <a:p>
            <a:pPr eaLnBrk="1" hangingPunct="1"/>
            <a:r>
              <a:rPr lang="en-GB" dirty="0" smtClean="0">
                <a:solidFill>
                  <a:schemeClr val="bg1"/>
                </a:solidFill>
              </a:rPr>
              <a:t>Who Measures What?</a:t>
            </a:r>
            <a:endParaRPr lang="en-GB" dirty="0" smtClean="0">
              <a:solidFill>
                <a:schemeClr val="bg1"/>
              </a:solidFill>
            </a:endParaRPr>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B90CCFB-5E21-4F66-A540-9FA69F49D795}" type="slidenum">
              <a:rPr lang="en-GB" smtClean="0">
                <a:solidFill>
                  <a:srgbClr val="898989"/>
                </a:solidFill>
                <a:latin typeface="Verdana" pitchFamily="34" charset="0"/>
                <a:ea typeface="ＭＳ Ｐゴシック" pitchFamily="34" charset="-128"/>
              </a:rPr>
              <a:pPr eaLnBrk="1" fontAlgn="base" hangingPunct="1">
                <a:spcBef>
                  <a:spcPct val="0"/>
                </a:spcBef>
                <a:spcAft>
                  <a:spcPct val="0"/>
                </a:spcAft>
              </a:pPr>
              <a:t>3</a:t>
            </a:fld>
            <a:endParaRPr lang="en-GB" smtClean="0">
              <a:solidFill>
                <a:srgbClr val="898989"/>
              </a:solidFill>
              <a:latin typeface="Verdana" pitchFamily="34" charset="0"/>
              <a:ea typeface="ＭＳ Ｐゴシック" pitchFamily="34" charset="-128"/>
            </a:endParaRPr>
          </a:p>
        </p:txBody>
      </p:sp>
      <p:sp>
        <p:nvSpPr>
          <p:cNvPr id="4" name="Rectangle 3"/>
          <p:cNvSpPr/>
          <p:nvPr/>
        </p:nvSpPr>
        <p:spPr>
          <a:xfrm>
            <a:off x="7092280" y="6194425"/>
            <a:ext cx="1368152" cy="546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2"/>
          <p:cNvSpPr>
            <a:spLocks noGrp="1"/>
          </p:cNvSpPr>
          <p:nvPr>
            <p:ph idx="1"/>
          </p:nvPr>
        </p:nvSpPr>
        <p:spPr>
          <a:xfrm>
            <a:off x="128464" y="1556792"/>
            <a:ext cx="8856984" cy="4543425"/>
          </a:xfrm>
        </p:spPr>
        <p:txBody>
          <a:bodyPr>
            <a:normAutofit fontScale="92500" lnSpcReduction="20000"/>
          </a:bodyPr>
          <a:lstStyle/>
          <a:p>
            <a:pPr marL="0" indent="0">
              <a:buNone/>
            </a:pPr>
            <a:r>
              <a:rPr lang="en-GB" dirty="0" smtClean="0">
                <a:latin typeface="Segoe UI" pitchFamily="34" charset="0"/>
                <a:ea typeface="Segoe UI" pitchFamily="34" charset="0"/>
                <a:cs typeface="Segoe UI" pitchFamily="34" charset="0"/>
              </a:rPr>
              <a:t>Who is responsible</a:t>
            </a:r>
          </a:p>
          <a:p>
            <a:pPr marL="0" indent="0">
              <a:buNone/>
            </a:pPr>
            <a:r>
              <a:rPr lang="en-GB" dirty="0" smtClean="0">
                <a:latin typeface="Segoe UI" pitchFamily="34" charset="0"/>
                <a:ea typeface="Segoe UI" pitchFamily="34" charset="0"/>
                <a:cs typeface="Segoe UI" pitchFamily="34" charset="0"/>
              </a:rPr>
              <a:t>Who needs to be included in the monitoring process</a:t>
            </a:r>
          </a:p>
          <a:p>
            <a:pPr marL="0" indent="0">
              <a:buNone/>
            </a:pPr>
            <a:r>
              <a:rPr lang="en-GB" dirty="0">
                <a:latin typeface="Segoe UI" pitchFamily="34" charset="0"/>
                <a:ea typeface="Segoe UI" pitchFamily="34" charset="0"/>
                <a:cs typeface="Segoe UI" pitchFamily="34" charset="0"/>
              </a:rPr>
              <a:t>Who needs to be included in the </a:t>
            </a:r>
            <a:r>
              <a:rPr lang="en-GB" dirty="0" smtClean="0">
                <a:latin typeface="Segoe UI" pitchFamily="34" charset="0"/>
                <a:ea typeface="Segoe UI" pitchFamily="34" charset="0"/>
                <a:cs typeface="Segoe UI" pitchFamily="34" charset="0"/>
              </a:rPr>
              <a:t>evaluation process</a:t>
            </a:r>
          </a:p>
          <a:p>
            <a:pPr marL="0" indent="0">
              <a:buNone/>
            </a:pPr>
            <a:r>
              <a:rPr lang="en-GB" dirty="0" smtClean="0">
                <a:latin typeface="Segoe UI" pitchFamily="34" charset="0"/>
                <a:ea typeface="Segoe UI" pitchFamily="34" charset="0"/>
                <a:cs typeface="Segoe UI" pitchFamily="34" charset="0"/>
              </a:rPr>
              <a:t>What aspects are you measuring</a:t>
            </a:r>
          </a:p>
          <a:p>
            <a:r>
              <a:rPr lang="en-GB" dirty="0" smtClean="0">
                <a:latin typeface="Segoe UI" pitchFamily="34" charset="0"/>
                <a:ea typeface="Segoe UI" pitchFamily="34" charset="0"/>
                <a:cs typeface="Segoe UI" pitchFamily="34" charset="0"/>
              </a:rPr>
              <a:t>Milestones</a:t>
            </a:r>
          </a:p>
          <a:p>
            <a:r>
              <a:rPr lang="en-GB" dirty="0" smtClean="0">
                <a:latin typeface="Segoe UI" pitchFamily="34" charset="0"/>
                <a:ea typeface="Segoe UI" pitchFamily="34" charset="0"/>
                <a:cs typeface="Segoe UI" pitchFamily="34" charset="0"/>
              </a:rPr>
              <a:t>Indicators</a:t>
            </a:r>
          </a:p>
          <a:p>
            <a:r>
              <a:rPr lang="en-GB" dirty="0" smtClean="0">
                <a:latin typeface="Segoe UI" pitchFamily="34" charset="0"/>
                <a:ea typeface="Segoe UI" pitchFamily="34" charset="0"/>
                <a:cs typeface="Segoe UI" pitchFamily="34" charset="0"/>
              </a:rPr>
              <a:t>Assumptions </a:t>
            </a:r>
          </a:p>
          <a:p>
            <a:r>
              <a:rPr lang="en-GB" dirty="0" smtClean="0">
                <a:latin typeface="Segoe UI" pitchFamily="34" charset="0"/>
                <a:ea typeface="Segoe UI" pitchFamily="34" charset="0"/>
                <a:cs typeface="Segoe UI" pitchFamily="34" charset="0"/>
              </a:rPr>
              <a:t>Risks</a:t>
            </a:r>
            <a:endParaRPr lang="en-GB" dirty="0">
              <a:latin typeface="Segoe UI" pitchFamily="34" charset="0"/>
              <a:ea typeface="Segoe UI" pitchFamily="34" charset="0"/>
              <a:cs typeface="Segoe UI" pitchFamily="34"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882" y="3660576"/>
            <a:ext cx="3224808" cy="3224808"/>
          </a:xfrm>
          <a:prstGeom prst="rect">
            <a:avLst/>
          </a:prstGeom>
        </p:spPr>
      </p:pic>
    </p:spTree>
    <p:extLst>
      <p:ext uri="{BB962C8B-B14F-4D97-AF65-F5344CB8AC3E}">
        <p14:creationId xmlns:p14="http://schemas.microsoft.com/office/powerpoint/2010/main" val="168830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a:xfrm>
            <a:off x="251520" y="274638"/>
            <a:ext cx="7283153" cy="1143000"/>
          </a:xfrm>
        </p:spPr>
        <p:txBody>
          <a:bodyPr>
            <a:normAutofit fontScale="90000"/>
          </a:bodyPr>
          <a:lstStyle/>
          <a:p>
            <a:r>
              <a:rPr lang="en-GB" dirty="0">
                <a:solidFill>
                  <a:schemeClr val="bg1"/>
                </a:solidFill>
              </a:rPr>
              <a:t>How do </a:t>
            </a:r>
            <a:r>
              <a:rPr lang="en-GB" dirty="0" smtClean="0">
                <a:solidFill>
                  <a:schemeClr val="bg1"/>
                </a:solidFill>
              </a:rPr>
              <a:t>you plan to measure </a:t>
            </a:r>
            <a:r>
              <a:rPr lang="en-GB" dirty="0">
                <a:solidFill>
                  <a:schemeClr val="bg1"/>
                </a:solidFill>
              </a:rPr>
              <a:t>it? </a:t>
            </a:r>
            <a:endParaRPr lang="en-GB" dirty="0">
              <a:solidFill>
                <a:schemeClr val="bg1"/>
              </a:solidFill>
            </a:endParaRPr>
          </a:p>
        </p:txBody>
      </p:sp>
      <p:sp>
        <p:nvSpPr>
          <p:cNvPr id="8" name="Title 1"/>
          <p:cNvSpPr txBox="1">
            <a:spLocks/>
          </p:cNvSpPr>
          <p:nvPr/>
        </p:nvSpPr>
        <p:spPr>
          <a:xfrm>
            <a:off x="457200" y="270844"/>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sp>
        <p:nvSpPr>
          <p:cNvPr id="4" name="Content Placeholder 3"/>
          <p:cNvSpPr>
            <a:spLocks noGrp="1"/>
          </p:cNvSpPr>
          <p:nvPr>
            <p:ph idx="1"/>
          </p:nvPr>
        </p:nvSpPr>
        <p:spPr/>
        <p:txBody>
          <a:bodyPr>
            <a:normAutofit/>
          </a:bodyPr>
          <a:lstStyle/>
          <a:p>
            <a:endParaRPr lang="en-GB" dirty="0" smtClean="0"/>
          </a:p>
          <a:p>
            <a:endParaRPr lang="en-GB" dirty="0"/>
          </a:p>
        </p:txBody>
      </p:sp>
      <p:sp>
        <p:nvSpPr>
          <p:cNvPr id="14" name="Content Placeholder 2"/>
          <p:cNvSpPr txBox="1">
            <a:spLocks/>
          </p:cNvSpPr>
          <p:nvPr/>
        </p:nvSpPr>
        <p:spPr>
          <a:xfrm>
            <a:off x="143668" y="1981212"/>
            <a:ext cx="8856663" cy="4543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latin typeface="Segoe UI" pitchFamily="34" charset="0"/>
                <a:ea typeface="Segoe UI" pitchFamily="34" charset="0"/>
                <a:cs typeface="Segoe UI" pitchFamily="34" charset="0"/>
              </a:rPr>
              <a:t>Are these set methods, and templates to ensure consistency in measurement?</a:t>
            </a:r>
          </a:p>
          <a:p>
            <a:r>
              <a:rPr lang="en-GB" sz="2400" dirty="0" smtClean="0">
                <a:latin typeface="Segoe UI" pitchFamily="34" charset="0"/>
                <a:ea typeface="Segoe UI" pitchFamily="34" charset="0"/>
                <a:cs typeface="Segoe UI" pitchFamily="34" charset="0"/>
              </a:rPr>
              <a:t>Is there a system to store and collate data?</a:t>
            </a:r>
          </a:p>
          <a:p>
            <a:r>
              <a:rPr lang="en-GB" sz="2400" dirty="0" smtClean="0">
                <a:latin typeface="Segoe UI" pitchFamily="34" charset="0"/>
                <a:ea typeface="Segoe UI" pitchFamily="34" charset="0"/>
                <a:cs typeface="Segoe UI" pitchFamily="34" charset="0"/>
              </a:rPr>
              <a:t>When do they measure it? </a:t>
            </a:r>
          </a:p>
          <a:p>
            <a:endParaRPr lang="en-GB" sz="2400" b="1" dirty="0" smtClean="0"/>
          </a:p>
          <a:p>
            <a:pPr marL="2686050" indent="0">
              <a:buFont typeface="Arial" panose="020B0604020202020204" pitchFamily="34" charset="0"/>
              <a:buNone/>
            </a:pPr>
            <a:r>
              <a:rPr lang="en-GB" sz="2000" i="1" dirty="0" smtClean="0"/>
              <a:t>“The only man who behaves sensibly is my tailor; he takes my measurements every time he sees me, while all the rest go on with their old measurements and expect me to fit them” </a:t>
            </a:r>
            <a:endParaRPr lang="en-GB" sz="2000" dirty="0" smtClean="0"/>
          </a:p>
          <a:p>
            <a:pPr marL="0" indent="0" algn="r">
              <a:buFont typeface="Arial" panose="020B0604020202020204" pitchFamily="34" charset="0"/>
              <a:buNone/>
            </a:pPr>
            <a:r>
              <a:rPr lang="en-GB" sz="2000" dirty="0" smtClean="0"/>
              <a:t>George Bernard Shaw</a:t>
            </a:r>
          </a:p>
          <a:p>
            <a:endParaRPr lang="en-GB" sz="2400" b="1"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4" y="4005064"/>
            <a:ext cx="2880320" cy="1920213"/>
          </a:xfrm>
          <a:prstGeom prst="rect">
            <a:avLst/>
          </a:prstGeom>
        </p:spPr>
      </p:pic>
    </p:spTree>
    <p:extLst>
      <p:ext uri="{BB962C8B-B14F-4D97-AF65-F5344CB8AC3E}">
        <p14:creationId xmlns:p14="http://schemas.microsoft.com/office/powerpoint/2010/main" val="346865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323528" y="197768"/>
            <a:ext cx="7283153" cy="1143000"/>
          </a:xfrm>
        </p:spPr>
        <p:txBody>
          <a:bodyPr>
            <a:normAutofit/>
          </a:bodyPr>
          <a:lstStyle/>
          <a:p>
            <a:r>
              <a:rPr lang="en-GB" dirty="0" smtClean="0">
                <a:solidFill>
                  <a:schemeClr val="bg1"/>
                </a:solidFill>
              </a:rPr>
              <a:t>What is the Budget?</a:t>
            </a:r>
            <a:endParaRPr lang="en-GB" sz="4000" dirty="0">
              <a:solidFill>
                <a:schemeClr val="bg1"/>
              </a:solidFill>
            </a:endParaRPr>
          </a:p>
        </p:txBody>
      </p:sp>
      <p:sp>
        <p:nvSpPr>
          <p:cNvPr id="8" name="Title 1"/>
          <p:cNvSpPr txBox="1">
            <a:spLocks/>
          </p:cNvSpPr>
          <p:nvPr/>
        </p:nvSpPr>
        <p:spPr>
          <a:xfrm>
            <a:off x="457200" y="270844"/>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3168" y="4581128"/>
            <a:ext cx="3440832" cy="217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a:spLocks noGrp="1"/>
          </p:cNvSpPr>
          <p:nvPr>
            <p:ph idx="1"/>
          </p:nvPr>
        </p:nvSpPr>
        <p:spPr>
          <a:xfrm>
            <a:off x="35817" y="1720748"/>
            <a:ext cx="8856663" cy="3868492"/>
          </a:xfrm>
        </p:spPr>
        <p:txBody>
          <a:bodyPr/>
          <a:lstStyle/>
          <a:p>
            <a:r>
              <a:rPr lang="en-GB" dirty="0" smtClean="0">
                <a:latin typeface="+mj-lt"/>
              </a:rPr>
              <a:t>How </a:t>
            </a:r>
            <a:r>
              <a:rPr lang="en-GB" dirty="0" smtClean="0">
                <a:latin typeface="+mj-lt"/>
              </a:rPr>
              <a:t>much would the planned activities cost?</a:t>
            </a:r>
          </a:p>
          <a:p>
            <a:r>
              <a:rPr lang="en-GB" dirty="0" smtClean="0">
                <a:latin typeface="+mj-lt"/>
              </a:rPr>
              <a:t>Cost efficiencies and cost minimisation</a:t>
            </a:r>
          </a:p>
          <a:p>
            <a:pPr lvl="1"/>
            <a:r>
              <a:rPr lang="en-GB" dirty="0" smtClean="0">
                <a:latin typeface="+mj-lt"/>
              </a:rPr>
              <a:t>How much can be done as part of routine reporting and management monitoring?</a:t>
            </a:r>
          </a:p>
          <a:p>
            <a:pPr lvl="1"/>
            <a:r>
              <a:rPr lang="en-GB" dirty="0" smtClean="0">
                <a:latin typeface="+mj-lt"/>
              </a:rPr>
              <a:t>What requires specific evidence gathering?</a:t>
            </a:r>
          </a:p>
          <a:p>
            <a:pPr lvl="1"/>
            <a:r>
              <a:rPr lang="en-GB" dirty="0" smtClean="0">
                <a:latin typeface="+mj-lt"/>
              </a:rPr>
              <a:t>What uses secondary data generated by others?</a:t>
            </a:r>
            <a:endParaRPr lang="en-GB" dirty="0">
              <a:latin typeface="+mj-lt"/>
            </a:endParaRPr>
          </a:p>
        </p:txBody>
      </p:sp>
    </p:spTree>
    <p:extLst>
      <p:ext uri="{BB962C8B-B14F-4D97-AF65-F5344CB8AC3E}">
        <p14:creationId xmlns:p14="http://schemas.microsoft.com/office/powerpoint/2010/main" val="232154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a:xfrm>
            <a:off x="251520" y="274638"/>
            <a:ext cx="7488833" cy="1143000"/>
          </a:xfrm>
        </p:spPr>
        <p:txBody>
          <a:bodyPr>
            <a:normAutofit/>
          </a:bodyPr>
          <a:lstStyle/>
          <a:p>
            <a:r>
              <a:rPr lang="en-GB" dirty="0">
                <a:solidFill>
                  <a:schemeClr val="bg1"/>
                </a:solidFill>
              </a:rPr>
              <a:t>Translate into a structured plan</a:t>
            </a:r>
            <a:endParaRPr lang="en-GB" dirty="0">
              <a:solidFill>
                <a:schemeClr val="bg1"/>
              </a:solidFill>
            </a:endParaRPr>
          </a:p>
        </p:txBody>
      </p:sp>
      <p:sp>
        <p:nvSpPr>
          <p:cNvPr id="8" name="Title 1"/>
          <p:cNvSpPr txBox="1">
            <a:spLocks/>
          </p:cNvSpPr>
          <p:nvPr/>
        </p:nvSpPr>
        <p:spPr>
          <a:xfrm>
            <a:off x="457200" y="269776"/>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21534"/>
            <a:ext cx="10908704"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loud Callout 10"/>
          <p:cNvSpPr/>
          <p:nvPr/>
        </p:nvSpPr>
        <p:spPr>
          <a:xfrm>
            <a:off x="5076056" y="1506797"/>
            <a:ext cx="3960440" cy="1996284"/>
          </a:xfrm>
          <a:prstGeom prst="cloudCallout">
            <a:avLst>
              <a:gd name="adj1" fmla="val -34271"/>
              <a:gd name="adj2" fmla="val 60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Purpose and objectives of the plan. Systems for learning and responding. Who, What, When, How much</a:t>
            </a:r>
            <a:endParaRPr lang="en-GB" sz="16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547281"/>
            <a:ext cx="8456616"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own Arrow 12"/>
          <p:cNvSpPr/>
          <p:nvPr/>
        </p:nvSpPr>
        <p:spPr>
          <a:xfrm rot="20107387">
            <a:off x="2186521" y="2719328"/>
            <a:ext cx="274247" cy="1319742"/>
          </a:xfrm>
          <a:prstGeom prst="downArrow">
            <a:avLst>
              <a:gd name="adj1" fmla="val 50000"/>
              <a:gd name="adj2" fmla="val 106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8656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745</Words>
  <Application>Microsoft Office PowerPoint</Application>
  <PresentationFormat>On-screen Show (4:3)</PresentationFormat>
  <Paragraphs>69</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Monitoring and Evaluation Plan</vt:lpstr>
      <vt:lpstr>Developing an M&amp;E Plan</vt:lpstr>
      <vt:lpstr>Who Measures What?</vt:lpstr>
      <vt:lpstr>How do you plan to measure it? </vt:lpstr>
      <vt:lpstr>What is the Budget?</vt:lpstr>
      <vt:lpstr>Translate into a structured plan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Lesley-King</dc:creator>
  <cp:lastModifiedBy>Paddy Abbot</cp:lastModifiedBy>
  <cp:revision>21</cp:revision>
  <cp:lastPrinted>2015-03-20T17:55:16Z</cp:lastPrinted>
  <dcterms:created xsi:type="dcterms:W3CDTF">2015-03-13T15:31:08Z</dcterms:created>
  <dcterms:modified xsi:type="dcterms:W3CDTF">2015-03-20T18:23:10Z</dcterms:modified>
</cp:coreProperties>
</file>