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 Mercer" initials="SM" lastIdx="1" clrIdx="0">
    <p:extLst>
      <p:ext uri="{19B8F6BF-5375-455C-9EA6-DF929625EA0E}">
        <p15:presenceInfo xmlns:p15="http://schemas.microsoft.com/office/powerpoint/2012/main" userId="S-1-5-21-2723074373-1899110480-1447300974-27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004D4-08B5-4807-9E70-3120C0CB8C2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41620-A779-4DC3-A1AD-DF5782867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925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70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03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92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56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17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21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0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6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98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0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65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5C683-FF31-4445-82D4-D8957991429A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1BFD0-EACF-4AD2-900C-C91540CD1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92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latin typeface="+mj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36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787648"/>
          </a:xfrm>
          <a:prstGeom prst="rect">
            <a:avLst/>
          </a:prstGeom>
          <a:solidFill>
            <a:srgbClr val="71112A"/>
          </a:solidFill>
          <a:ln>
            <a:solidFill>
              <a:srgbClr val="7111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2" descr="N:\Projects\World\DEFRA\Darwin\Darwin Administration\Templates and Stationery\Logos\Darwin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3" y="-83378"/>
            <a:ext cx="1432526" cy="159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725066"/>
            <a:ext cx="7567612" cy="1047750"/>
          </a:xfrm>
        </p:spPr>
        <p:txBody>
          <a:bodyPr>
            <a:noAutofit/>
          </a:bodyPr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The Darwin Initiative Workshop for New Projects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endParaRPr lang="en-GB" altLang="en-US" dirty="0" smtClean="0">
              <a:solidFill>
                <a:schemeClr val="bg1"/>
              </a:solidFill>
            </a:endParaRP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-13737" y="5528766"/>
            <a:ext cx="367188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bg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Sally Cunningham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Defra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5373216"/>
            <a:ext cx="4572000" cy="1484784"/>
          </a:xfrm>
          <a:prstGeom prst="rect">
            <a:avLst/>
          </a:prstGeom>
          <a:solidFill>
            <a:srgbClr val="71112A"/>
          </a:solidFill>
          <a:ln>
            <a:solidFill>
              <a:srgbClr val="7111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3" name="Picture 2" descr="N:\Projects\World\DEFRA\Darwin\Darwin Administration\Templates and Stationery\Logos\Defra_CMYK_SML_A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978" y="5373216"/>
            <a:ext cx="1947420" cy="126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N:\Projects\World\DEFRA\Darwin\Darwin Administration\Templates and Stationery\Logos\DFID UK aid logo set and standards for designers\Standard Logo with Strapline\UK AID - Standard - 4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371" y="5373216"/>
            <a:ext cx="1194965" cy="126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330231" y="5515275"/>
            <a:ext cx="367188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bg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Sally Cunningham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Defra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GB" altLang="en-US" dirty="0">
              <a:latin typeface="Arial" panose="020B0604020202020204" pitchFamily="34" charset="0"/>
            </a:endParaRPr>
          </a:p>
        </p:txBody>
      </p:sp>
      <p:pic>
        <p:nvPicPr>
          <p:cNvPr id="26" name="Picture 20" descr="12-013 butterfly genus Diaethria resiz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8118"/>
            <a:ext cx="22098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3" descr="11-025 Katunsky ridge central Altai resize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232" y="3284984"/>
            <a:ext cx="2302768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2" descr="12-034 SEA training in biophys field tech - Lang Sen resize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905" y="3284984"/>
            <a:ext cx="22098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1" descr="11-018 axolot2 resized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286542"/>
            <a:ext cx="2209800" cy="164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82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3" cy="1143000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chemeClr val="bg1"/>
                </a:solidFill>
              </a:rPr>
              <a:t>What the Darwin Secretariat do…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altLang="en-US" dirty="0" smtClean="0">
                <a:latin typeface="Arial" panose="020B0604020202020204" pitchFamily="34" charset="0"/>
              </a:rPr>
              <a:t>Overall management and strategy of Darwin Initiative</a:t>
            </a:r>
          </a:p>
          <a:p>
            <a:r>
              <a:rPr lang="en-GB" altLang="en-US" dirty="0" smtClean="0">
                <a:latin typeface="Arial" panose="020B0604020202020204" pitchFamily="34" charset="0"/>
              </a:rPr>
              <a:t>Ministerial advice (PQs, correspondence, briefings)</a:t>
            </a:r>
          </a:p>
          <a:p>
            <a:r>
              <a:rPr lang="en-GB" altLang="en-US" dirty="0" smtClean="0">
                <a:latin typeface="Arial" panose="020B0604020202020204" pitchFamily="34" charset="0"/>
              </a:rPr>
              <a:t>Management of the Darwin and M&amp;E contract </a:t>
            </a:r>
          </a:p>
          <a:p>
            <a:r>
              <a:rPr lang="en-GB" altLang="en-US" dirty="0" smtClean="0">
                <a:latin typeface="Arial" panose="020B0604020202020204" pitchFamily="34" charset="0"/>
              </a:rPr>
              <a:t>Support to the DEC and DPAG </a:t>
            </a:r>
          </a:p>
          <a:p>
            <a:r>
              <a:rPr lang="en-GB" altLang="en-US" dirty="0" smtClean="0">
                <a:latin typeface="Arial" panose="020B0604020202020204" pitchFamily="34" charset="0"/>
              </a:rPr>
              <a:t>DEC appointments</a:t>
            </a:r>
          </a:p>
          <a:p>
            <a:r>
              <a:rPr lang="en-GB" altLang="en-US" dirty="0" smtClean="0">
                <a:latin typeface="Arial" panose="020B0604020202020204" pitchFamily="34" charset="0"/>
              </a:rPr>
              <a:t>Publicity and events</a:t>
            </a:r>
          </a:p>
          <a:p>
            <a:pPr>
              <a:buFontTx/>
              <a:buNone/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070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3" cy="1143000"/>
          </a:xfrm>
        </p:spPr>
        <p:txBody>
          <a:bodyPr/>
          <a:lstStyle/>
          <a:p>
            <a:pPr algn="l"/>
            <a:r>
              <a:rPr lang="en-GB" altLang="en-US" dirty="0">
                <a:solidFill>
                  <a:schemeClr val="bg1"/>
                </a:solidFill>
              </a:rPr>
              <a:t>Darwin Publicity and Events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88950" y="1981200"/>
            <a:ext cx="8856663" cy="454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2400" smtClean="0">
                <a:latin typeface="Arial" panose="020B0604020202020204" pitchFamily="34" charset="0"/>
              </a:rPr>
              <a:t>Website </a:t>
            </a:r>
          </a:p>
          <a:p>
            <a:r>
              <a:rPr lang="en-GB" altLang="en-US" sz="2400" smtClean="0">
                <a:latin typeface="Arial" panose="020B0604020202020204" pitchFamily="34" charset="0"/>
              </a:rPr>
              <a:t>Newsletter</a:t>
            </a:r>
          </a:p>
          <a:p>
            <a:r>
              <a:rPr lang="en-GB" altLang="en-US" sz="2400" smtClean="0">
                <a:latin typeface="Arial" panose="020B0604020202020204" pitchFamily="34" charset="0"/>
              </a:rPr>
              <a:t>Twitter account</a:t>
            </a:r>
          </a:p>
          <a:p>
            <a:r>
              <a:rPr lang="en-GB" altLang="en-US" sz="2400" smtClean="0">
                <a:latin typeface="Arial" panose="020B0604020202020204" pitchFamily="34" charset="0"/>
              </a:rPr>
              <a:t>Facebook page </a:t>
            </a:r>
          </a:p>
          <a:p>
            <a:r>
              <a:rPr lang="en-GB" altLang="en-US" sz="2400" smtClean="0">
                <a:latin typeface="Arial" panose="020B0604020202020204" pitchFamily="34" charset="0"/>
              </a:rPr>
              <a:t>You Tube channel </a:t>
            </a:r>
          </a:p>
          <a:p>
            <a:r>
              <a:rPr lang="en-GB" altLang="en-US" sz="2400" smtClean="0">
                <a:latin typeface="Arial" panose="020B0604020202020204" pitchFamily="34" charset="0"/>
              </a:rPr>
              <a:t>LinkedIn</a:t>
            </a:r>
          </a:p>
          <a:p>
            <a:r>
              <a:rPr lang="en-GB" altLang="en-US" sz="2400" smtClean="0">
                <a:latin typeface="Arial" panose="020B0604020202020204" pitchFamily="34" charset="0"/>
              </a:rPr>
              <a:t>Flickr photos</a:t>
            </a:r>
          </a:p>
          <a:p>
            <a:r>
              <a:rPr lang="en-GB" altLang="en-US" sz="2400" smtClean="0">
                <a:latin typeface="Arial" panose="020B0604020202020204" pitchFamily="34" charset="0"/>
              </a:rPr>
              <a:t>Blog (new)</a:t>
            </a:r>
          </a:p>
          <a:p>
            <a:endParaRPr lang="en-GB" altLang="en-US" sz="1800" smtClean="0">
              <a:latin typeface="Arial" panose="020B0604020202020204" pitchFamily="34" charset="0"/>
            </a:endParaRPr>
          </a:p>
          <a:p>
            <a:endParaRPr lang="en-GB" altLang="en-US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9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3" cy="1143000"/>
          </a:xfrm>
        </p:spPr>
        <p:txBody>
          <a:bodyPr/>
          <a:lstStyle/>
          <a:p>
            <a:pPr algn="l"/>
            <a:r>
              <a:rPr lang="en-GB" altLang="en-US" dirty="0">
                <a:solidFill>
                  <a:schemeClr val="bg1"/>
                </a:solidFill>
              </a:rPr>
              <a:t>Darwin events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88950" y="1981200"/>
            <a:ext cx="8856663" cy="454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smtClean="0">
                <a:latin typeface="Arial" charset="0"/>
              </a:rPr>
              <a:t>For projects:</a:t>
            </a:r>
          </a:p>
          <a:p>
            <a:pPr>
              <a:defRPr/>
            </a:pPr>
            <a:r>
              <a:rPr lang="en-GB" smtClean="0">
                <a:latin typeface="Arial" charset="0"/>
              </a:rPr>
              <a:t>New Project Leaders workshop</a:t>
            </a:r>
          </a:p>
          <a:p>
            <a:pPr>
              <a:defRPr/>
            </a:pPr>
            <a:r>
              <a:rPr lang="en-GB" smtClean="0">
                <a:latin typeface="Arial" charset="0"/>
              </a:rPr>
              <a:t>Applicants workshop</a:t>
            </a:r>
          </a:p>
          <a:p>
            <a:pPr marL="0" indent="0">
              <a:buFontTx/>
              <a:buNone/>
              <a:defRPr/>
            </a:pPr>
            <a:endParaRPr lang="en-GB" smtClean="0">
              <a:latin typeface="Arial" charset="0"/>
            </a:endParaRPr>
          </a:p>
          <a:p>
            <a:pPr marL="0" indent="0">
              <a:buFontTx/>
              <a:buNone/>
              <a:defRPr/>
            </a:pPr>
            <a:r>
              <a:rPr lang="en-GB" smtClean="0">
                <a:latin typeface="Arial" charset="0"/>
              </a:rPr>
              <a:t>For all:</a:t>
            </a:r>
          </a:p>
          <a:p>
            <a:pPr>
              <a:defRPr/>
            </a:pPr>
            <a:r>
              <a:rPr lang="en-GB" smtClean="0">
                <a:latin typeface="Arial" charset="0"/>
              </a:rPr>
              <a:t>Side events at international meetings</a:t>
            </a:r>
          </a:p>
          <a:p>
            <a:pPr>
              <a:defRPr/>
            </a:pPr>
            <a:r>
              <a:rPr lang="en-GB" smtClean="0">
                <a:latin typeface="Arial" charset="0"/>
              </a:rPr>
              <a:t>Media events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74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7283153" cy="1143000"/>
          </a:xfrm>
        </p:spPr>
        <p:txBody>
          <a:bodyPr/>
          <a:lstStyle/>
          <a:p>
            <a:pPr algn="l"/>
            <a:r>
              <a:rPr lang="en-GB" altLang="en-US" dirty="0">
                <a:solidFill>
                  <a:schemeClr val="bg1"/>
                </a:solidFill>
              </a:rPr>
              <a:t>Publicising your Darwin project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88950" y="1981200"/>
            <a:ext cx="8856663" cy="454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mtClean="0">
                <a:latin typeface="+mj-lt"/>
              </a:rPr>
              <a:t>Keep us informed of progress</a:t>
            </a:r>
          </a:p>
          <a:p>
            <a:pPr>
              <a:defRPr/>
            </a:pPr>
            <a:r>
              <a:rPr lang="en-GB" smtClean="0">
                <a:latin typeface="+mj-lt"/>
              </a:rPr>
              <a:t>Please mention the Darwin Initiative!</a:t>
            </a:r>
          </a:p>
          <a:p>
            <a:pPr>
              <a:defRPr/>
            </a:pPr>
            <a:r>
              <a:rPr lang="en-GB" smtClean="0">
                <a:latin typeface="+mj-lt"/>
              </a:rPr>
              <a:t>Maintaining a high profile for the Darwin Initiative helps maintain Government funding</a:t>
            </a:r>
          </a:p>
          <a:p>
            <a:pPr>
              <a:defRPr/>
            </a:pPr>
            <a:r>
              <a:rPr lang="en-GB" smtClean="0">
                <a:latin typeface="+mj-lt"/>
              </a:rPr>
              <a:t>Contact LTS and/or Defra for further info</a:t>
            </a:r>
          </a:p>
          <a:p>
            <a:pPr>
              <a:defRPr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658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3" cy="1143000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251520" y="755569"/>
            <a:ext cx="2808312" cy="513191"/>
          </a:xfrm>
          <a:prstGeom prst="wedgeRoundRectCallout">
            <a:avLst>
              <a:gd name="adj1" fmla="val 45423"/>
              <a:gd name="adj2" fmla="val 16735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bg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4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Any </a:t>
            </a:r>
            <a:r>
              <a:rPr lang="en-GB" altLang="en-US" sz="2400" b="1" dirty="0">
                <a:solidFill>
                  <a:schemeClr val="tx1"/>
                </a:solidFill>
                <a:latin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976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252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dirty="0">
                <a:solidFill>
                  <a:schemeClr val="bg1"/>
                </a:solidFill>
              </a:rPr>
              <a:t>Welcome &amp; congratulations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88950" y="1981200"/>
            <a:ext cx="8856663" cy="45434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dirty="0" smtClean="0">
                <a:latin typeface="+mj-lt"/>
              </a:rPr>
              <a:t>Round 21 – just completed </a:t>
            </a:r>
          </a:p>
          <a:p>
            <a:pPr>
              <a:defRPr/>
            </a:pPr>
            <a:r>
              <a:rPr lang="en-GB" dirty="0" smtClean="0">
                <a:latin typeface="+mj-lt"/>
              </a:rPr>
              <a:t>357 main project applications received at Stage 1</a:t>
            </a:r>
          </a:p>
          <a:p>
            <a:pPr>
              <a:defRPr/>
            </a:pPr>
            <a:r>
              <a:rPr lang="en-GB" dirty="0" smtClean="0">
                <a:latin typeface="+mj-lt"/>
              </a:rPr>
              <a:t>57 main project applications invited to Stage 2</a:t>
            </a:r>
          </a:p>
          <a:p>
            <a:pPr>
              <a:defRPr/>
            </a:pPr>
            <a:r>
              <a:rPr lang="en-GB" dirty="0" smtClean="0">
                <a:latin typeface="+mj-lt"/>
              </a:rPr>
              <a:t>19 new main projects funded</a:t>
            </a:r>
          </a:p>
          <a:p>
            <a:pPr>
              <a:defRPr/>
            </a:pPr>
            <a:r>
              <a:rPr lang="en-GB" dirty="0" smtClean="0">
                <a:latin typeface="+mj-lt"/>
              </a:rPr>
              <a:t>43 applications for Darwin Plus</a:t>
            </a:r>
          </a:p>
          <a:p>
            <a:pPr>
              <a:defRPr/>
            </a:pPr>
            <a:r>
              <a:rPr lang="en-GB" dirty="0" smtClean="0">
                <a:latin typeface="+mj-lt"/>
              </a:rPr>
              <a:t>11 new Darwin Plus projects funded</a:t>
            </a:r>
          </a:p>
          <a:p>
            <a:pPr>
              <a:defRPr/>
            </a:pPr>
            <a:r>
              <a:rPr lang="en-GB" dirty="0" smtClean="0">
                <a:latin typeface="+mj-lt"/>
              </a:rPr>
              <a:t>2 scoping projects funded</a:t>
            </a:r>
          </a:p>
          <a:p>
            <a:pPr>
              <a:defRPr/>
            </a:pPr>
            <a:r>
              <a:rPr lang="en-GB" dirty="0" smtClean="0">
                <a:latin typeface="+mj-lt"/>
              </a:rPr>
              <a:t>4 Darwin Fellowships funded</a:t>
            </a:r>
          </a:p>
          <a:p>
            <a:pPr>
              <a:defRPr/>
            </a:pPr>
            <a:r>
              <a:rPr lang="en-GB" dirty="0" smtClean="0">
                <a:latin typeface="+mj-lt"/>
              </a:rPr>
              <a:t>2 Post projects funded</a:t>
            </a:r>
            <a:endParaRPr lang="en-GB" dirty="0"/>
          </a:p>
          <a:p>
            <a:pPr marL="0" indent="0">
              <a:buFontTx/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6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252536" y="274638"/>
            <a:ext cx="8229600" cy="1143000"/>
          </a:xfrm>
        </p:spPr>
        <p:txBody>
          <a:bodyPr/>
          <a:lstStyle/>
          <a:p>
            <a:r>
              <a:rPr lang="en-GB" altLang="en-US" dirty="0">
                <a:solidFill>
                  <a:schemeClr val="bg1"/>
                </a:solidFill>
              </a:rPr>
              <a:t>Evolution of the Darwin Initiative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88950" y="1981200"/>
            <a:ext cx="8856663" cy="45434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mtClean="0">
                <a:latin typeface="+mj-lt"/>
              </a:rPr>
              <a:t>Launched in 1992 at the Rio Earth Summit</a:t>
            </a:r>
          </a:p>
          <a:p>
            <a:pPr>
              <a:defRPr/>
            </a:pPr>
            <a:r>
              <a:rPr lang="en-GB" smtClean="0">
                <a:latin typeface="+mj-lt"/>
              </a:rPr>
              <a:t>Aim to help developing countries implement CBD</a:t>
            </a:r>
          </a:p>
          <a:p>
            <a:pPr>
              <a:defRPr/>
            </a:pPr>
            <a:r>
              <a:rPr lang="en-GB" smtClean="0">
                <a:latin typeface="+mj-lt"/>
              </a:rPr>
              <a:t>2003 - introduced post-projects, scoping awards and fellowships.</a:t>
            </a:r>
          </a:p>
          <a:p>
            <a:pPr>
              <a:defRPr/>
            </a:pPr>
            <a:r>
              <a:rPr lang="en-GB" smtClean="0">
                <a:latin typeface="+mj-lt"/>
              </a:rPr>
              <a:t>2008 widened scope to include CITES and CMS</a:t>
            </a:r>
          </a:p>
          <a:p>
            <a:pPr>
              <a:defRPr/>
            </a:pPr>
            <a:r>
              <a:rPr lang="en-GB" smtClean="0">
                <a:latin typeface="+mj-lt"/>
              </a:rPr>
              <a:t>Since 2010 - focus on development and poverty alleviation</a:t>
            </a:r>
          </a:p>
          <a:p>
            <a:pPr>
              <a:defRPr/>
            </a:pPr>
            <a:r>
              <a:rPr lang="en-GB" smtClean="0">
                <a:latin typeface="+mj-lt"/>
              </a:rPr>
              <a:t>2013 – focus on illegal wildlife trade</a:t>
            </a:r>
          </a:p>
          <a:p>
            <a:pPr>
              <a:defRPr/>
            </a:pPr>
            <a:r>
              <a:rPr lang="en-GB" smtClean="0">
                <a:latin typeface="+mj-lt"/>
              </a:rPr>
              <a:t>2014 – focus on ABS and the Plant Treaty</a:t>
            </a:r>
            <a:endParaRPr lang="en-GB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100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dirty="0">
                <a:solidFill>
                  <a:schemeClr val="bg1"/>
                </a:solidFill>
              </a:rPr>
              <a:t>Darwin and the UK OTs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79512" y="1981200"/>
            <a:ext cx="8856663" cy="45434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2009 – Darwin funding ring-fenced for projects in the UK OTs</a:t>
            </a:r>
          </a:p>
          <a:p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Challenge Fund established (to scope out main round applications) </a:t>
            </a:r>
          </a:p>
          <a:p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2012 - Darwin Plus Fund established </a:t>
            </a:r>
          </a:p>
          <a:p>
            <a:pPr lvl="1"/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Dedicated fund for environment projects in the OTs</a:t>
            </a:r>
          </a:p>
          <a:p>
            <a:pPr lvl="1"/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co-funded by Defra, DFID and FCO </a:t>
            </a:r>
          </a:p>
          <a:p>
            <a:pPr lvl="1"/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date has funded 40 projects totalling £5.2m</a:t>
            </a:r>
          </a:p>
          <a:p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86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3" cy="1143000"/>
          </a:xfrm>
        </p:spPr>
        <p:txBody>
          <a:bodyPr/>
          <a:lstStyle/>
          <a:p>
            <a:r>
              <a:rPr lang="en-GB" altLang="en-US" dirty="0">
                <a:solidFill>
                  <a:schemeClr val="bg1"/>
                </a:solidFill>
              </a:rPr>
              <a:t>Snapshot of Darwin’s success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23528" y="1916832"/>
            <a:ext cx="8856663" cy="45434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mtClean="0">
                <a:latin typeface="+mj-lt"/>
              </a:rPr>
              <a:t>Over £113 m invested since 1992 in 943 projects working in 159 countries</a:t>
            </a:r>
          </a:p>
          <a:p>
            <a:pPr>
              <a:defRPr/>
            </a:pPr>
            <a:r>
              <a:rPr lang="en-GB" smtClean="0">
                <a:latin typeface="+mj-lt"/>
              </a:rPr>
              <a:t>Over 2,300 species or habitat management plans</a:t>
            </a:r>
          </a:p>
          <a:p>
            <a:pPr>
              <a:defRPr/>
            </a:pPr>
            <a:r>
              <a:rPr lang="en-GB" smtClean="0">
                <a:latin typeface="+mj-lt"/>
              </a:rPr>
              <a:t>Over 2,400 peer review papers</a:t>
            </a:r>
          </a:p>
          <a:p>
            <a:pPr>
              <a:defRPr/>
            </a:pPr>
            <a:r>
              <a:rPr lang="en-GB" smtClean="0">
                <a:latin typeface="+mj-lt"/>
              </a:rPr>
              <a:t>Around 1,300 species reference collections</a:t>
            </a:r>
          </a:p>
          <a:p>
            <a:pPr>
              <a:defRPr/>
            </a:pPr>
            <a:r>
              <a:rPr lang="en-GB" smtClean="0">
                <a:latin typeface="+mj-lt"/>
              </a:rPr>
              <a:t>Around £5m value of physical assets handed over to host country(s)</a:t>
            </a:r>
          </a:p>
          <a:p>
            <a:pPr>
              <a:defRPr/>
            </a:pPr>
            <a:r>
              <a:rPr lang="en-GB" smtClean="0">
                <a:latin typeface="+mj-lt"/>
              </a:rPr>
              <a:t>Over £56m resources leveraged as a result of Darwin projects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6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3" cy="1143000"/>
          </a:xfrm>
        </p:spPr>
        <p:txBody>
          <a:bodyPr/>
          <a:lstStyle/>
          <a:p>
            <a:pPr algn="l"/>
            <a:r>
              <a:rPr lang="en-GB" altLang="en-US" dirty="0">
                <a:solidFill>
                  <a:schemeClr val="bg1"/>
                </a:solidFill>
              </a:rPr>
              <a:t>The Future of Darwin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88950" y="1981200"/>
            <a:ext cx="8856663" cy="454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3000" smtClean="0">
                <a:latin typeface="+mj-lt"/>
              </a:rPr>
              <a:t>Defra remains committed to the Darwin Initiative</a:t>
            </a:r>
          </a:p>
          <a:p>
            <a:pPr>
              <a:defRPr/>
            </a:pPr>
            <a:endParaRPr lang="en-GB" sz="3000" smtClean="0">
              <a:latin typeface="+mj-lt"/>
            </a:endParaRPr>
          </a:p>
          <a:p>
            <a:pPr>
              <a:defRPr/>
            </a:pPr>
            <a:r>
              <a:rPr lang="en-GB" sz="3000" smtClean="0">
                <a:latin typeface="+mj-lt"/>
              </a:rPr>
              <a:t>Recognising the strength of Darwin, this support is now supplemented by commitment from DFID.</a:t>
            </a:r>
          </a:p>
          <a:p>
            <a:pPr>
              <a:defRPr/>
            </a:pPr>
            <a:endParaRPr lang="en-GB" sz="3000" smtClean="0">
              <a:latin typeface="+mj-lt"/>
            </a:endParaRPr>
          </a:p>
          <a:p>
            <a:pPr>
              <a:defRPr/>
            </a:pPr>
            <a:r>
              <a:rPr lang="en-GB" sz="3000" smtClean="0">
                <a:latin typeface="+mj-lt"/>
              </a:rPr>
              <a:t>Next round of funding expected Summer 2015 (later due to the General Election). </a:t>
            </a:r>
            <a:endParaRPr lang="en-GB" sz="3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919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3" cy="1143000"/>
          </a:xfrm>
        </p:spPr>
        <p:txBody>
          <a:bodyPr/>
          <a:lstStyle/>
          <a:p>
            <a:pPr algn="l"/>
            <a:r>
              <a:rPr lang="en-GB" altLang="en-US" dirty="0">
                <a:solidFill>
                  <a:schemeClr val="bg1"/>
                </a:solidFill>
              </a:rPr>
              <a:t>Darwin ‘Family’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88950" y="1989138"/>
            <a:ext cx="8856663" cy="45434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 smtClean="0">
                <a:latin typeface="Arial" panose="020B0604020202020204" pitchFamily="34" charset="0"/>
              </a:rPr>
              <a:t>Darwin Secretariat (Defra)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 smtClean="0">
                <a:latin typeface="Arial" panose="020B0604020202020204" pitchFamily="34" charset="0"/>
              </a:rPr>
              <a:t>Darwin Expert Committee (DEC)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 smtClean="0">
                <a:latin typeface="Arial" panose="020B0604020202020204" pitchFamily="34" charset="0"/>
              </a:rPr>
              <a:t>Darwin Plus Advisory Group (DPAG)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 smtClean="0">
                <a:latin typeface="Arial" panose="020B0604020202020204" pitchFamily="34" charset="0"/>
              </a:rPr>
              <a:t>LTS International (Darwin Administrators)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 smtClean="0">
                <a:latin typeface="Arial" panose="020B0604020202020204" pitchFamily="34" charset="0"/>
              </a:rPr>
              <a:t>Darwin projects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b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64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3" cy="1143000"/>
          </a:xfrm>
        </p:spPr>
        <p:txBody>
          <a:bodyPr/>
          <a:lstStyle/>
          <a:p>
            <a:pPr algn="l"/>
            <a:r>
              <a:rPr lang="en-GB" altLang="en-US" dirty="0">
                <a:solidFill>
                  <a:schemeClr val="bg1"/>
                </a:solidFill>
              </a:rPr>
              <a:t>Who’s Who in Darwin?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724401" y="1628775"/>
            <a:ext cx="3240087" cy="50403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GB">
              <a:solidFill>
                <a:srgbClr val="000000"/>
              </a:solidFill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6388" y="4038600"/>
            <a:ext cx="1944688" cy="2630488"/>
          </a:xfrm>
          <a:prstGeom prst="round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GB">
              <a:solidFill>
                <a:srgbClr val="000000"/>
              </a:solidFill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768476" y="4043363"/>
            <a:ext cx="2087562" cy="1130300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GB">
              <a:solidFill>
                <a:srgbClr val="000000"/>
              </a:solidFill>
              <a:cs typeface="+mn-cs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787901" y="4375150"/>
            <a:ext cx="3111500" cy="216535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GB">
              <a:solidFill>
                <a:srgbClr val="000000"/>
              </a:solidFill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5776" y="4938713"/>
            <a:ext cx="158432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dirty="0">
                <a:solidFill>
                  <a:srgbClr val="000000"/>
                </a:solidFill>
                <a:latin typeface="Arial"/>
                <a:cs typeface="+mn-cs"/>
              </a:rPr>
              <a:t>Darwin Projects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36738" y="4197350"/>
            <a:ext cx="19446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sz="2000" dirty="0">
                <a:solidFill>
                  <a:srgbClr val="000000"/>
                </a:solidFill>
                <a:latin typeface="Arial"/>
                <a:cs typeface="+mn-cs"/>
              </a:rPr>
              <a:t>LTS International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38713" y="4551363"/>
            <a:ext cx="2868613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GB" sz="2000" b="1" dirty="0">
              <a:solidFill>
                <a:srgbClr val="000000"/>
              </a:solidFill>
              <a:latin typeface="Arial"/>
              <a:cs typeface="+mn-cs"/>
            </a:endParaRPr>
          </a:p>
          <a:p>
            <a:pPr algn="ctr" eaLnBrk="0" hangingPunct="0">
              <a:defRPr/>
            </a:pPr>
            <a:endParaRPr lang="en-GB" sz="2000" b="1" dirty="0">
              <a:solidFill>
                <a:srgbClr val="000000"/>
              </a:solidFill>
              <a:latin typeface="Arial"/>
              <a:cs typeface="+mn-cs"/>
            </a:endParaRPr>
          </a:p>
          <a:p>
            <a:pPr algn="ctr" eaLnBrk="0" hangingPunct="0">
              <a:defRPr/>
            </a:pPr>
            <a:r>
              <a:rPr lang="en-GB" sz="2000" b="1" dirty="0">
                <a:solidFill>
                  <a:srgbClr val="000000"/>
                </a:solidFill>
                <a:latin typeface="Arial"/>
                <a:cs typeface="+mn-cs"/>
              </a:rPr>
              <a:t>Darwin Secretariat</a:t>
            </a:r>
          </a:p>
        </p:txBody>
      </p:sp>
      <p:sp>
        <p:nvSpPr>
          <p:cNvPr id="16" name="Left-Right Arrow 15"/>
          <p:cNvSpPr/>
          <p:nvPr/>
        </p:nvSpPr>
        <p:spPr bwMode="auto">
          <a:xfrm>
            <a:off x="1981076" y="4716463"/>
            <a:ext cx="787400" cy="311150"/>
          </a:xfrm>
          <a:prstGeom prst="leftRightArrow">
            <a:avLst/>
          </a:prstGeom>
          <a:solidFill>
            <a:srgbClr val="CC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GB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Left-Right Arrow 16"/>
          <p:cNvSpPr/>
          <p:nvPr/>
        </p:nvSpPr>
        <p:spPr bwMode="auto">
          <a:xfrm>
            <a:off x="4856038" y="4716463"/>
            <a:ext cx="868363" cy="311150"/>
          </a:xfrm>
          <a:prstGeom prst="leftRightArrow">
            <a:avLst/>
          </a:prstGeom>
          <a:solidFill>
            <a:srgbClr val="CC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GB">
              <a:solidFill>
                <a:srgbClr val="000000"/>
              </a:solidFill>
              <a:cs typeface="+mn-cs"/>
            </a:endParaRPr>
          </a:p>
        </p:txBody>
      </p:sp>
      <p:sp>
        <p:nvSpPr>
          <p:cNvPr id="18" name="Left-Right Arrow 17"/>
          <p:cNvSpPr/>
          <p:nvPr/>
        </p:nvSpPr>
        <p:spPr bwMode="auto">
          <a:xfrm>
            <a:off x="1981076" y="6227763"/>
            <a:ext cx="3808412" cy="312737"/>
          </a:xfrm>
          <a:prstGeom prst="leftRightArrow">
            <a:avLst/>
          </a:prstGeom>
          <a:gradFill flip="none" rotWithShape="1">
            <a:gsLst>
              <a:gs pos="0">
                <a:srgbClr val="CC9900">
                  <a:tint val="66000"/>
                  <a:satMod val="160000"/>
                </a:srgbClr>
              </a:gs>
              <a:gs pos="50000">
                <a:srgbClr val="CC9900">
                  <a:tint val="44500"/>
                  <a:satMod val="160000"/>
                </a:srgbClr>
              </a:gs>
              <a:gs pos="100000">
                <a:srgbClr val="CC990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GB">
              <a:solidFill>
                <a:srgbClr val="000000"/>
              </a:solidFill>
              <a:cs typeface="+mn-cs"/>
            </a:endParaRPr>
          </a:p>
        </p:txBody>
      </p:sp>
      <p:pic>
        <p:nvPicPr>
          <p:cNvPr id="19" name="Picture 18" descr="C:\Users\m132157\AppData\Local\Microsoft\Windows\Temporary Internet Files\Content.Outlook\2P5KUT1B\Defra_CMYK_SML_A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501" y="2060575"/>
            <a:ext cx="2803525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45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7172"/>
            <a:ext cx="9172879" cy="1591896"/>
            <a:chOff x="0" y="-83378"/>
            <a:chExt cx="9172879" cy="1591896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274638"/>
            <a:ext cx="7632849" cy="1143000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chemeClr val="bg1"/>
                </a:solidFill>
              </a:rPr>
              <a:t>Darwin Initiative Secretariat – our roles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0844"/>
            <a:ext cx="72831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88950" y="1981200"/>
            <a:ext cx="8856663" cy="454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2400" b="1" dirty="0" smtClean="0">
                <a:latin typeface="Arial" panose="020B0604020202020204" pitchFamily="34" charset="0"/>
              </a:rPr>
              <a:t>Clare Hamilton </a:t>
            </a:r>
            <a:r>
              <a:rPr lang="en-GB" altLang="en-US" sz="2400" dirty="0" smtClean="0">
                <a:latin typeface="Arial" panose="020B0604020202020204" pitchFamily="34" charset="0"/>
              </a:rPr>
              <a:t>– overall management /strategy of the Darwin Initiative</a:t>
            </a:r>
          </a:p>
          <a:p>
            <a:pPr>
              <a:buFontTx/>
              <a:buNone/>
            </a:pPr>
            <a:endParaRPr lang="en-GB" altLang="en-US" sz="2200" dirty="0" smtClean="0">
              <a:latin typeface="Arial" panose="020B0604020202020204" pitchFamily="34" charset="0"/>
            </a:endParaRPr>
          </a:p>
          <a:p>
            <a:r>
              <a:rPr lang="en-GB" altLang="en-US" sz="2400" b="1" dirty="0" smtClean="0">
                <a:latin typeface="Arial" panose="020B0604020202020204" pitchFamily="34" charset="0"/>
              </a:rPr>
              <a:t>Sally Cunningham </a:t>
            </a:r>
            <a:r>
              <a:rPr lang="en-GB" altLang="en-US" sz="2400" dirty="0" smtClean="0">
                <a:latin typeface="Arial" panose="020B0604020202020204" pitchFamily="34" charset="0"/>
              </a:rPr>
              <a:t>– Management of the Darwin </a:t>
            </a:r>
          </a:p>
          <a:p>
            <a:pPr>
              <a:buFontTx/>
              <a:buNone/>
            </a:pPr>
            <a:r>
              <a:rPr lang="en-GB" altLang="en-US" sz="2400" dirty="0" smtClean="0">
                <a:latin typeface="Arial" panose="020B0604020202020204" pitchFamily="34" charset="0"/>
              </a:rPr>
              <a:t>    administration contract, policy adviser</a:t>
            </a:r>
          </a:p>
          <a:p>
            <a:pPr>
              <a:buFontTx/>
              <a:buNone/>
            </a:pPr>
            <a:endParaRPr lang="en-GB" altLang="en-US" sz="2400" dirty="0" smtClean="0">
              <a:latin typeface="Arial" panose="020B0604020202020204" pitchFamily="34" charset="0"/>
            </a:endParaRPr>
          </a:p>
          <a:p>
            <a:r>
              <a:rPr lang="en-GB" altLang="en-US" sz="2400" b="1" dirty="0" smtClean="0">
                <a:latin typeface="Arial" panose="020B0604020202020204" pitchFamily="34" charset="0"/>
              </a:rPr>
              <a:t>Paula Hendy </a:t>
            </a:r>
            <a:r>
              <a:rPr lang="en-GB" altLang="en-US" sz="2400" dirty="0" smtClean="0">
                <a:latin typeface="Arial" panose="020B0604020202020204" pitchFamily="34" charset="0"/>
              </a:rPr>
              <a:t>– Financial administration (payment of claims).</a:t>
            </a:r>
          </a:p>
          <a:p>
            <a:pPr>
              <a:buFontTx/>
              <a:buNone/>
            </a:pPr>
            <a:endParaRPr lang="en-GB" altLang="en-US" sz="2200" dirty="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4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36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485</Words>
  <Application>Microsoft Office PowerPoint</Application>
  <PresentationFormat>On-screen Show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The Darwin Initiative Workshop for New Projects </vt:lpstr>
      <vt:lpstr>Welcome &amp; congratulations</vt:lpstr>
      <vt:lpstr>Evolution of the Darwin Initiative</vt:lpstr>
      <vt:lpstr>Darwin and the UK OTs</vt:lpstr>
      <vt:lpstr>Snapshot of Darwin’s success</vt:lpstr>
      <vt:lpstr>The Future of Darwin</vt:lpstr>
      <vt:lpstr>Darwin ‘Family’</vt:lpstr>
      <vt:lpstr>Who’s Who in Darwin?</vt:lpstr>
      <vt:lpstr>Darwin Initiative Secretariat – our roles</vt:lpstr>
      <vt:lpstr>What the Darwin Secretariat do…</vt:lpstr>
      <vt:lpstr>Darwin Publicity and Events</vt:lpstr>
      <vt:lpstr>Darwin events</vt:lpstr>
      <vt:lpstr>Publicising your Darwin project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Lesley-King</dc:creator>
  <cp:lastModifiedBy>Simon Mercer</cp:lastModifiedBy>
  <cp:revision>21</cp:revision>
  <dcterms:created xsi:type="dcterms:W3CDTF">2015-03-13T15:31:08Z</dcterms:created>
  <dcterms:modified xsi:type="dcterms:W3CDTF">2015-03-20T12:14:24Z</dcterms:modified>
</cp:coreProperties>
</file>