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7" r:id="rId2"/>
    <p:sldId id="258" r:id="rId3"/>
    <p:sldId id="264" r:id="rId4"/>
    <p:sldId id="265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3" d="100"/>
          <a:sy n="73" d="100"/>
        </p:scale>
        <p:origin x="-222" y="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FFD535-8A6F-4B37-AA0C-E0D671517E51}" type="datetimeFigureOut">
              <a:rPr lang="en-GB" smtClean="0"/>
              <a:t>08/05/2014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9B999C-C5BB-4ACE-8C3D-9C0C884AFB2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33454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C852834-795B-4957-8B64-653F56276EA5}" type="slidenum">
              <a:rPr lang="en-GB">
                <a:solidFill>
                  <a:prstClr val="black"/>
                </a:solidFill>
              </a:rPr>
              <a:pPr/>
              <a:t>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9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ln/>
        </p:spPr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3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46816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3867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3974" y="620713"/>
            <a:ext cx="2042746" cy="59039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1339" y="620713"/>
            <a:ext cx="5991958" cy="59039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1784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8948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435" y="440691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435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1083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1338" y="1981211"/>
            <a:ext cx="4016620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08640" y="1981211"/>
            <a:ext cx="4018085" cy="4543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7175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066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066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275" y="1535113"/>
            <a:ext cx="4041531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275" y="2174875"/>
            <a:ext cx="4041531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5759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670170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1028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5" y="273050"/>
            <a:ext cx="3008435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538" y="273061"/>
            <a:ext cx="5111262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5" y="1435103"/>
            <a:ext cx="3008435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11679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166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166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166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6893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100000">
              <a:srgbClr val="0099FF"/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1344" y="620713"/>
            <a:ext cx="8175381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1344" y="1981211"/>
            <a:ext cx="8175381" cy="4543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</p:txBody>
      </p:sp>
      <p:sp>
        <p:nvSpPr>
          <p:cNvPr id="3087" name="Rectangle 15"/>
          <p:cNvSpPr>
            <a:spLocks noChangeArrowheads="1"/>
          </p:cNvSpPr>
          <p:nvPr userDrawn="1"/>
        </p:nvSpPr>
        <p:spPr bwMode="auto">
          <a:xfrm>
            <a:off x="-14654" y="-26988"/>
            <a:ext cx="9144000" cy="1439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2">
                    <a:alpha val="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sz="2400">
              <a:solidFill>
                <a:srgbClr val="000000"/>
              </a:solidFill>
              <a:latin typeface="Times New Roman" pitchFamily="18" charset="0"/>
            </a:endParaRPr>
          </a:p>
        </p:txBody>
      </p:sp>
      <p:graphicFrame>
        <p:nvGraphicFramePr>
          <p:cNvPr id="3096" name="Object 24"/>
          <p:cNvGraphicFramePr>
            <a:graphicFrameLocks noChangeAspect="1"/>
          </p:cNvGraphicFramePr>
          <p:nvPr userDrawn="1"/>
        </p:nvGraphicFramePr>
        <p:xfrm>
          <a:off x="7999535" y="115888"/>
          <a:ext cx="1025769" cy="1338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4" name="Image" r:id="rId14" imgW="8689024" imgH="10463415" progId="Photoshop.Image.4">
                  <p:embed/>
                </p:oleObj>
              </mc:Choice>
              <mc:Fallback>
                <p:oleObj name="Image" r:id="rId14" imgW="8689024" imgH="10463415" progId="Photoshop.Image.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99535" y="115888"/>
                        <a:ext cx="1025769" cy="1338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8298665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600">
          <a:solidFill>
            <a:schemeClr val="bg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bg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j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j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905000"/>
            <a:ext cx="7772400" cy="1143000"/>
          </a:xfrm>
        </p:spPr>
        <p:txBody>
          <a:bodyPr/>
          <a:lstStyle/>
          <a:p>
            <a:r>
              <a:rPr lang="en-GB" dirty="0" smtClean="0"/>
              <a:t>SMART Indicators</a:t>
            </a:r>
            <a:endParaRPr lang="en-GB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933825"/>
            <a:ext cx="6400800" cy="863600"/>
          </a:xfrm>
        </p:spPr>
        <p:txBody>
          <a:bodyPr/>
          <a:lstStyle/>
          <a:p>
            <a:endParaRPr lang="en-GB" dirty="0">
              <a:latin typeface="+mj-lt"/>
            </a:endParaRPr>
          </a:p>
        </p:txBody>
      </p:sp>
      <p:grpSp>
        <p:nvGrpSpPr>
          <p:cNvPr id="2073" name="Group 25"/>
          <p:cNvGrpSpPr>
            <a:grpSpLocks/>
          </p:cNvGrpSpPr>
          <p:nvPr/>
        </p:nvGrpSpPr>
        <p:grpSpPr bwMode="auto">
          <a:xfrm>
            <a:off x="0" y="5181600"/>
            <a:ext cx="9144000" cy="1676400"/>
            <a:chOff x="0" y="3264"/>
            <a:chExt cx="6240" cy="1056"/>
          </a:xfrm>
        </p:grpSpPr>
        <p:pic>
          <p:nvPicPr>
            <p:cNvPr id="2068" name="Picture 20" descr="12-013 butterfly genus Diaethria resized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0" name="Picture 22" descr="12-034 SEA training in biophys field tech - Lang Sen resized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00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69" name="Picture 21" descr="11-018 axolot2 resized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48" y="3276"/>
              <a:ext cx="1392" cy="104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1" name="Picture 23" descr="11-025 Katunsky ridge central Altai resized"/>
            <p:cNvPicPr>
              <a:picLocks noChangeAspect="1" noChangeArrowheads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92" y="3280"/>
              <a:ext cx="1632" cy="104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072" name="Picture 24" descr="12-009 Gambia monkey resized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928" y="3264"/>
              <a:ext cx="706" cy="105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9569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S.M.A.R.T.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3100" b="1" dirty="0"/>
              <a:t>S</a:t>
            </a:r>
            <a:r>
              <a:rPr lang="en-GB" sz="3100" dirty="0"/>
              <a:t>pecific to the objective it is supposed to measure</a:t>
            </a:r>
          </a:p>
          <a:p>
            <a:r>
              <a:rPr lang="en-GB" sz="3100" b="1" dirty="0"/>
              <a:t>M</a:t>
            </a:r>
            <a:r>
              <a:rPr lang="en-GB" sz="3100" dirty="0"/>
              <a:t>easurable (either quantitatively or qualitatively)</a:t>
            </a:r>
          </a:p>
          <a:p>
            <a:r>
              <a:rPr lang="en-GB" sz="3100" b="1" dirty="0"/>
              <a:t>A</a:t>
            </a:r>
            <a:r>
              <a:rPr lang="en-GB" sz="3100" dirty="0"/>
              <a:t>chievable by the project and available at an acceptable cost </a:t>
            </a:r>
          </a:p>
          <a:p>
            <a:r>
              <a:rPr lang="en-GB" sz="3100" b="1" dirty="0"/>
              <a:t>R</a:t>
            </a:r>
            <a:r>
              <a:rPr lang="en-GB" sz="3100" dirty="0"/>
              <a:t>elevant to the information needs of managers</a:t>
            </a:r>
          </a:p>
          <a:p>
            <a:r>
              <a:rPr lang="en-GB" sz="3100" b="1" dirty="0"/>
              <a:t>T</a:t>
            </a:r>
            <a:r>
              <a:rPr lang="en-GB" sz="3100" dirty="0"/>
              <a:t>ime-bound – so we know when we can expect the objective/target to be achieved</a:t>
            </a:r>
          </a:p>
        </p:txBody>
      </p:sp>
    </p:spTree>
    <p:extLst>
      <p:ext uri="{BB962C8B-B14F-4D97-AF65-F5344CB8AC3E}">
        <p14:creationId xmlns:p14="http://schemas.microsoft.com/office/powerpoint/2010/main" val="35204620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D.U.L.L.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Answers on a post card please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672129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 addition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z="3200" dirty="0"/>
              <a:t>Indicators should be independent of each </a:t>
            </a:r>
            <a:r>
              <a:rPr lang="en-GB" sz="3200" dirty="0" smtClean="0"/>
              <a:t>other</a:t>
            </a:r>
            <a:endParaRPr lang="en-GB" sz="3200" dirty="0"/>
          </a:p>
          <a:p>
            <a:pPr lvl="0"/>
            <a:r>
              <a:rPr lang="en-GB" sz="3200" dirty="0"/>
              <a:t>The </a:t>
            </a:r>
            <a:r>
              <a:rPr lang="en-GB" sz="3200" dirty="0" smtClean="0"/>
              <a:t>set should be parsimonious</a:t>
            </a:r>
            <a:endParaRPr lang="en-GB" sz="3200" dirty="0"/>
          </a:p>
          <a:p>
            <a:pPr lvl="0"/>
            <a:r>
              <a:rPr lang="en-GB" sz="3200" dirty="0"/>
              <a:t>Indicators should be objectively </a:t>
            </a:r>
            <a:r>
              <a:rPr lang="en-GB" sz="3200" dirty="0" smtClean="0"/>
              <a:t>verifiable. </a:t>
            </a:r>
            <a:endParaRPr lang="en-GB" sz="32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505871"/>
      </p:ext>
    </p:extLst>
  </p:cSld>
  <p:clrMapOvr>
    <a:masterClrMapping/>
  </p:clrMapOvr>
</p:sld>
</file>

<file path=ppt/theme/theme1.xml><?xml version="1.0" encoding="utf-8"?>
<a:theme xmlns:a="http://schemas.openxmlformats.org/drawingml/2006/main" name="ECTF-Master with tree wallpaper">
  <a:themeElements>
    <a:clrScheme name="ECTF-Master with tree wallpap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CTF-Master with tree wallpaper">
      <a:majorFont>
        <a:latin typeface="Arial"/>
        <a:ea typeface=""/>
        <a:cs typeface=""/>
      </a:majorFont>
      <a:minorFont>
        <a:latin typeface="Garamo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ECTF-Master with tree wallpap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CTF-Master with tree wallpaper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CTF-Master with tree wallpaper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80</Words>
  <Application>Microsoft Office PowerPoint</Application>
  <PresentationFormat>On-screen Show (4:3)</PresentationFormat>
  <Paragraphs>14</Paragraphs>
  <Slides>4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6" baseType="lpstr">
      <vt:lpstr>ECTF-Master with tree wallpaper</vt:lpstr>
      <vt:lpstr>Image</vt:lpstr>
      <vt:lpstr>SMART Indicators</vt:lpstr>
      <vt:lpstr>S.M.A.R.T.</vt:lpstr>
      <vt:lpstr>D.U.L.L.</vt:lpstr>
      <vt:lpstr>In addition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Darwin Initiative</dc:title>
  <dc:creator>Lesley King</dc:creator>
  <cp:lastModifiedBy>Joanne Gordon</cp:lastModifiedBy>
  <cp:revision>14</cp:revision>
  <dcterms:created xsi:type="dcterms:W3CDTF">2012-03-19T11:33:57Z</dcterms:created>
  <dcterms:modified xsi:type="dcterms:W3CDTF">2014-05-08T14:12:19Z</dcterms:modified>
</cp:coreProperties>
</file>